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2" r:id="rId5"/>
    <p:sldId id="261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1335" autoAdjust="0"/>
  </p:normalViewPr>
  <p:slideViewPr>
    <p:cSldViewPr snapToGrid="0">
      <p:cViewPr varScale="1">
        <p:scale>
          <a:sx n="105" d="100"/>
          <a:sy n="105" d="100"/>
        </p:scale>
        <p:origin x="7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50E0C-EC53-4920-8159-D23ABBFCF5D9}" type="datetimeFigureOut">
              <a:rPr lang="sk-SK" smtClean="0"/>
              <a:t>6.11.2016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173AA-DB35-489A-9F4F-9268794EFD4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2059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173AA-DB35-489A-9F4F-9268794EFD42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8609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Alebo</a:t>
            </a:r>
            <a:r>
              <a:rPr lang="en-GB" baseline="0" dirty="0"/>
              <a:t> “</a:t>
            </a:r>
            <a:r>
              <a:rPr lang="en-GB" baseline="0" dirty="0" err="1"/>
              <a:t>prečo</a:t>
            </a:r>
            <a:r>
              <a:rPr lang="en-GB" baseline="0" dirty="0"/>
              <a:t> by </a:t>
            </a:r>
            <a:r>
              <a:rPr lang="en-GB" baseline="0" dirty="0" err="1"/>
              <a:t>sa</a:t>
            </a:r>
            <a:r>
              <a:rPr lang="en-GB" baseline="0" dirty="0"/>
              <a:t> </a:t>
            </a:r>
            <a:r>
              <a:rPr lang="en-GB" baseline="0" dirty="0" err="1"/>
              <a:t>mohli</a:t>
            </a:r>
            <a:r>
              <a:rPr lang="en-GB" baseline="0" dirty="0"/>
              <a:t> </a:t>
            </a:r>
            <a:r>
              <a:rPr lang="en-GB" baseline="0" dirty="0" err="1"/>
              <a:t>synchronizovať</a:t>
            </a:r>
            <a:r>
              <a:rPr lang="en-GB" baseline="0" dirty="0"/>
              <a:t>”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173AA-DB35-489A-9F4F-9268794EFD42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23931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C9B8-C391-4205-BD6C-36CDBF3A5A58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BFFA-B88D-4FF2-A77C-6A9833F368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41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C9B8-C391-4205-BD6C-36CDBF3A5A58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BFFA-B88D-4FF2-A77C-6A9833F368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447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C9B8-C391-4205-BD6C-36CDBF3A5A58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BFFA-B88D-4FF2-A77C-6A9833F368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614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C9B8-C391-4205-BD6C-36CDBF3A5A58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BFFA-B88D-4FF2-A77C-6A9833F368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814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C9B8-C391-4205-BD6C-36CDBF3A5A58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BFFA-B88D-4FF2-A77C-6A9833F368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911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C9B8-C391-4205-BD6C-36CDBF3A5A58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BFFA-B88D-4FF2-A77C-6A9833F368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511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C9B8-C391-4205-BD6C-36CDBF3A5A58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BFFA-B88D-4FF2-A77C-6A9833F368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98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C9B8-C391-4205-BD6C-36CDBF3A5A58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BFFA-B88D-4FF2-A77C-6A9833F368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91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C9B8-C391-4205-BD6C-36CDBF3A5A58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BFFA-B88D-4FF2-A77C-6A9833F368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688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C9B8-C391-4205-BD6C-36CDBF3A5A58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BFFA-B88D-4FF2-A77C-6A9833F368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329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C9B8-C391-4205-BD6C-36CDBF3A5A58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BFFA-B88D-4FF2-A77C-6A9833F368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83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6C9B8-C391-4205-BD6C-36CDBF3A5A58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0BFFA-B88D-4FF2-A77C-6A9833F368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78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2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10.pn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as.org/content/110/26/10563.full.pdf" TargetMode="External"/><Relationship Id="rId2" Type="http://schemas.openxmlformats.org/officeDocument/2006/relationships/hyperlink" Target="http://www.physik3.gwdg.de/~ulli/pdf/UMP09.pdf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nas.org/content/110/26/10563.full.pdf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kit.ilyam.org/Draft_2017_IYPT_Reference_kit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2055" y="157629"/>
            <a:ext cx="9144000" cy="2387600"/>
          </a:xfrm>
        </p:spPr>
        <p:txBody>
          <a:bodyPr/>
          <a:lstStyle/>
          <a:p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16.</a:t>
            </a:r>
            <a:r>
              <a:rPr lang="sk-SK" dirty="0">
                <a:solidFill>
                  <a:schemeClr val="accent6">
                    <a:lumMod val="75000"/>
                  </a:schemeClr>
                </a:solidFill>
              </a:rPr>
              <a:t>  </a:t>
            </a:r>
            <a:br>
              <a:rPr lang="sk-SK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sk-SK" dirty="0">
                <a:solidFill>
                  <a:schemeClr val="accent6">
                    <a:lumMod val="75000"/>
                  </a:schemeClr>
                </a:solidFill>
              </a:rPr>
              <a:t>Synchronizácia metronómov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0411" y="2952925"/>
            <a:ext cx="90936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dirty="0">
                <a:latin typeface="+mj-lt"/>
              </a:rPr>
              <a:t>Niekoľko mechanických metronómov umiestnených vedľa seba </a:t>
            </a:r>
            <a:r>
              <a:rPr lang="sk-SK" sz="3200" i="1" dirty="0">
                <a:latin typeface="+mj-lt"/>
              </a:rPr>
              <a:t>a inicializovaných v náhodných fázach </a:t>
            </a:r>
            <a:r>
              <a:rPr lang="sk-SK" sz="3200" dirty="0">
                <a:latin typeface="+mj-lt"/>
              </a:rPr>
              <a:t>sa za istých okolnosti v priebehu niekoľkých minút </a:t>
            </a:r>
            <a:r>
              <a:rPr lang="sk-SK" sz="3200" b="1" dirty="0">
                <a:latin typeface="+mj-lt"/>
              </a:rPr>
              <a:t>zosynchronizuje</a:t>
            </a:r>
            <a:r>
              <a:rPr lang="sk-SK" sz="3200" dirty="0">
                <a:latin typeface="+mj-lt"/>
              </a:rPr>
              <a:t>. </a:t>
            </a:r>
            <a:endParaRPr lang="en-GB" sz="3200" dirty="0">
              <a:latin typeface="+mj-lt"/>
            </a:endParaRPr>
          </a:p>
          <a:p>
            <a:pPr algn="ctr"/>
            <a:r>
              <a:rPr lang="sk-SK" sz="3200" dirty="0">
                <a:latin typeface="+mj-lt"/>
              </a:rPr>
              <a:t>Preskúmajte tento jav.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023927" y="6280727"/>
            <a:ext cx="2881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Natália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Ružičková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, FMFI UK</a:t>
            </a:r>
            <a:endParaRPr lang="sk-SK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477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43" t="18352" r="29129" b="9950"/>
          <a:stretch/>
        </p:blipFill>
        <p:spPr>
          <a:xfrm>
            <a:off x="327455" y="769142"/>
            <a:ext cx="6279541" cy="4470047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1832994" y="268190"/>
            <a:ext cx="1199625" cy="3443871"/>
            <a:chOff x="2697061" y="381508"/>
            <a:chExt cx="1199625" cy="3443871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2978092" y="704674"/>
              <a:ext cx="16778" cy="3120705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Arc 4"/>
            <p:cNvSpPr/>
            <p:nvPr/>
          </p:nvSpPr>
          <p:spPr>
            <a:xfrm rot="20543243">
              <a:off x="2697061" y="1065401"/>
              <a:ext cx="914400" cy="914400"/>
            </a:xfrm>
            <a:prstGeom prst="arc">
              <a:avLst>
                <a:gd name="adj1" fmla="val 16200000"/>
                <a:gd name="adj2" fmla="val 19864189"/>
              </a:avLst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007453" y="381508"/>
              <a:ext cx="88923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600" dirty="0">
                  <a:solidFill>
                    <a:srgbClr val="0070C0"/>
                  </a:solidFill>
                </a:rPr>
                <a:t>θ</a:t>
              </a:r>
              <a:r>
                <a:rPr lang="en-GB" sz="3200" baseline="-25000" dirty="0">
                  <a:solidFill>
                    <a:srgbClr val="0070C0"/>
                  </a:solidFill>
                </a:rPr>
                <a:t>1</a:t>
              </a:r>
              <a:endParaRPr lang="sk-SK" sz="3600" baseline="-250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823203" y="429772"/>
            <a:ext cx="1199625" cy="3443870"/>
            <a:chOff x="2697061" y="381508"/>
            <a:chExt cx="1199625" cy="3443870"/>
          </a:xfrm>
        </p:grpSpPr>
        <p:cxnSp>
          <p:nvCxnSpPr>
            <p:cNvPr id="9" name="Straight Connector 8"/>
            <p:cNvCxnSpPr/>
            <p:nvPr/>
          </p:nvCxnSpPr>
          <p:spPr>
            <a:xfrm flipV="1">
              <a:off x="3027804" y="704673"/>
              <a:ext cx="16778" cy="3120705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Arc 9"/>
            <p:cNvSpPr/>
            <p:nvPr/>
          </p:nvSpPr>
          <p:spPr>
            <a:xfrm rot="20543243">
              <a:off x="2697061" y="1065401"/>
              <a:ext cx="914400" cy="914400"/>
            </a:xfrm>
            <a:prstGeom prst="arc">
              <a:avLst>
                <a:gd name="adj1" fmla="val 16200000"/>
                <a:gd name="adj2" fmla="val 21212028"/>
              </a:avLst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007453" y="381508"/>
              <a:ext cx="88923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600" dirty="0">
                  <a:solidFill>
                    <a:srgbClr val="0070C0"/>
                  </a:solidFill>
                </a:rPr>
                <a:t>θ</a:t>
              </a:r>
              <a:r>
                <a:rPr lang="en-GB" sz="3200" baseline="-25000" dirty="0">
                  <a:solidFill>
                    <a:srgbClr val="0070C0"/>
                  </a:solidFill>
                </a:rPr>
                <a:t>2</a:t>
              </a:r>
              <a:endParaRPr lang="sk-SK" sz="3600" baseline="-25000" dirty="0">
                <a:solidFill>
                  <a:srgbClr val="0070C0"/>
                </a:solidFill>
              </a:endParaRPr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>
            <a:off x="2143386" y="5080537"/>
            <a:ext cx="2244054" cy="3766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720606" y="5209469"/>
            <a:ext cx="746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X</a:t>
            </a:r>
            <a:endParaRPr lang="sk-SK" sz="2400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25103" y="2797556"/>
            <a:ext cx="30200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2"/>
                </a:solidFill>
              </a:rPr>
              <a:t>m</a:t>
            </a:r>
            <a:endParaRPr lang="sk-SK" sz="2800" b="1" dirty="0">
              <a:solidFill>
                <a:schemeClr val="accent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21066" y="2833532"/>
            <a:ext cx="302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2"/>
                </a:solidFill>
              </a:rPr>
              <a:t>m</a:t>
            </a:r>
            <a:endParaRPr lang="sk-SK" sz="2800" b="1" dirty="0">
              <a:solidFill>
                <a:schemeClr val="accent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55891" y="2991308"/>
            <a:ext cx="7717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7030A0"/>
                </a:solidFill>
              </a:rPr>
              <a:t>M</a:t>
            </a:r>
            <a:endParaRPr lang="sk-SK" sz="2800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259412" y="2743692"/>
                <a:ext cx="423737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sk-SK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(∆</m:t>
                      </m:r>
                      <m:sSub>
                        <m:sSub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+∆</m:t>
                      </m:r>
                      <m:sSub>
                        <m:sSub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sk-SK" sz="2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9412" y="2743692"/>
                <a:ext cx="4237378" cy="369332"/>
              </a:xfrm>
              <a:prstGeom prst="rect">
                <a:avLst/>
              </a:prstGeom>
              <a:blipFill>
                <a:blip r:embed="rId4"/>
                <a:stretch>
                  <a:fillRect r="-2158" b="-34426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014857" y="3849811"/>
                <a:ext cx="4726487" cy="6387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sk-SK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GB" sz="24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m:rPr>
                              <m:sty m:val="p"/>
                            </m:rPr>
                            <a:rPr lang="en-GB" sz="2400" b="0" i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GB" sz="24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GB" sz="24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sSub>
                        <m:sSubPr>
                          <m:ctrlPr>
                            <a:rPr lang="en-GB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GB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sz="24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GB" sz="24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sSub>
                        <m:sSubPr>
                          <m:ctrlPr>
                            <a:rPr lang="en-GB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GB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sk-SK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4857" y="3849811"/>
                <a:ext cx="4726487" cy="63870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oup 28"/>
          <p:cNvGrpSpPr/>
          <p:nvPr/>
        </p:nvGrpSpPr>
        <p:grpSpPr>
          <a:xfrm>
            <a:off x="3588070" y="2480946"/>
            <a:ext cx="1015236" cy="619438"/>
            <a:chOff x="3588070" y="2682282"/>
            <a:chExt cx="1015236" cy="619438"/>
          </a:xfrm>
        </p:grpSpPr>
        <p:cxnSp>
          <p:nvCxnSpPr>
            <p:cNvPr id="25" name="Straight Arrow Connector 24"/>
            <p:cNvCxnSpPr/>
            <p:nvPr/>
          </p:nvCxnSpPr>
          <p:spPr>
            <a:xfrm flipH="1">
              <a:off x="3904294" y="2960218"/>
              <a:ext cx="155587" cy="341502"/>
            </a:xfrm>
            <a:prstGeom prst="straightConnector1">
              <a:avLst/>
            </a:prstGeom>
            <a:ln w="38100">
              <a:solidFill>
                <a:schemeClr val="accent6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588070" y="2682282"/>
              <a:ext cx="1015236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2800" b="1" dirty="0">
                  <a:solidFill>
                    <a:schemeClr val="accent6"/>
                  </a:solidFill>
                </a:rPr>
                <a:t>r</a:t>
              </a:r>
              <a:r>
                <a:rPr lang="en-GB" sz="2800" b="1" baseline="-25000" dirty="0">
                  <a:solidFill>
                    <a:schemeClr val="accent6"/>
                  </a:solidFill>
                </a:rPr>
                <a:t>2</a:t>
              </a:r>
              <a:endParaRPr lang="sk-SK" sz="2800" b="1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568513" y="2512270"/>
            <a:ext cx="1015236" cy="649789"/>
            <a:chOff x="3659784" y="2659580"/>
            <a:chExt cx="1015236" cy="649789"/>
          </a:xfrm>
        </p:grpSpPr>
        <p:cxnSp>
          <p:nvCxnSpPr>
            <p:cNvPr id="31" name="Straight Arrow Connector 30"/>
            <p:cNvCxnSpPr/>
            <p:nvPr/>
          </p:nvCxnSpPr>
          <p:spPr>
            <a:xfrm flipH="1">
              <a:off x="3941780" y="2967867"/>
              <a:ext cx="155587" cy="341502"/>
            </a:xfrm>
            <a:prstGeom prst="straightConnector1">
              <a:avLst/>
            </a:prstGeom>
            <a:ln w="38100">
              <a:solidFill>
                <a:schemeClr val="accent6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3659784" y="2659580"/>
              <a:ext cx="1015236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2800" b="1" dirty="0">
                  <a:solidFill>
                    <a:schemeClr val="accent6"/>
                  </a:solidFill>
                </a:rPr>
                <a:t>r</a:t>
              </a:r>
              <a:r>
                <a:rPr lang="en-GB" sz="2800" b="1" baseline="-25000" dirty="0">
                  <a:solidFill>
                    <a:schemeClr val="accent6"/>
                  </a:solidFill>
                </a:rPr>
                <a:t>1</a:t>
              </a:r>
              <a:endParaRPr lang="sk-SK" sz="2800" b="1" dirty="0">
                <a:solidFill>
                  <a:schemeClr val="accent6"/>
                </a:solidFill>
              </a:endParaRPr>
            </a:p>
          </p:txBody>
        </p:sp>
      </p:grpSp>
      <p:cxnSp>
        <p:nvCxnSpPr>
          <p:cNvPr id="34" name="Straight Connector 33"/>
          <p:cNvCxnSpPr/>
          <p:nvPr/>
        </p:nvCxnSpPr>
        <p:spPr>
          <a:xfrm flipH="1">
            <a:off x="3221372" y="3476081"/>
            <a:ext cx="8389" cy="2031230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2537869" y="4067268"/>
            <a:ext cx="15259" cy="13477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158541" y="5137979"/>
            <a:ext cx="225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</a:t>
            </a:r>
            <a:endParaRPr lang="sk-SK" dirty="0"/>
          </a:p>
        </p:txBody>
      </p:sp>
      <p:sp>
        <p:nvSpPr>
          <p:cNvPr id="49" name="TextBox 48"/>
          <p:cNvSpPr txBox="1"/>
          <p:nvPr/>
        </p:nvSpPr>
        <p:spPr>
          <a:xfrm>
            <a:off x="2267084" y="4287176"/>
            <a:ext cx="225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</a:t>
            </a:r>
            <a:endParaRPr lang="sk-SK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2588002" y="5255636"/>
            <a:ext cx="633370" cy="0"/>
          </a:xfrm>
          <a:prstGeom prst="straightConnector1">
            <a:avLst/>
          </a:prstGeom>
          <a:ln w="38100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Skupina 11"/>
          <p:cNvGrpSpPr/>
          <p:nvPr/>
        </p:nvGrpSpPr>
        <p:grpSpPr>
          <a:xfrm>
            <a:off x="6165908" y="543090"/>
            <a:ext cx="5346583" cy="1384995"/>
            <a:chOff x="6165908" y="543090"/>
            <a:chExt cx="5346583" cy="1384995"/>
          </a:xfrm>
        </p:grpSpPr>
        <p:sp>
          <p:nvSpPr>
            <p:cNvPr id="20" name="TextBox 19"/>
            <p:cNvSpPr txBox="1"/>
            <p:nvPr/>
          </p:nvSpPr>
          <p:spPr>
            <a:xfrm>
              <a:off x="6165908" y="543090"/>
              <a:ext cx="5346583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err="1"/>
                <a:t>Žiadne</a:t>
              </a:r>
              <a:r>
                <a:rPr lang="en-GB" sz="2800" dirty="0"/>
                <a:t> </a:t>
              </a:r>
              <a:r>
                <a:rPr lang="en-GB" sz="2800" dirty="0" err="1"/>
                <a:t>externé</a:t>
              </a:r>
              <a:r>
                <a:rPr lang="en-GB" sz="2800" dirty="0"/>
                <a:t> </a:t>
              </a:r>
              <a:r>
                <a:rPr lang="en-GB" sz="2800" dirty="0" err="1"/>
                <a:t>sily</a:t>
              </a:r>
              <a:r>
                <a:rPr lang="en-GB" sz="2800" dirty="0"/>
                <a:t> </a:t>
              </a:r>
            </a:p>
            <a:p>
              <a:endParaRPr lang="en-GB" sz="2800" dirty="0"/>
            </a:p>
            <a:p>
              <a:pPr algn="ctr"/>
              <a:r>
                <a:rPr lang="en-GB" sz="2800" dirty="0" err="1">
                  <a:sym typeface="Wingdings" panose="05000000000000000000" pitchFamily="2" charset="2"/>
                </a:rPr>
                <a:t>ťažisko</a:t>
              </a:r>
              <a:r>
                <a:rPr lang="en-GB" sz="2800" dirty="0">
                  <a:sym typeface="Wingdings" panose="05000000000000000000" pitchFamily="2" charset="2"/>
                </a:rPr>
                <a:t> </a:t>
              </a:r>
              <a:r>
                <a:rPr lang="en-GB" sz="2800" dirty="0" err="1">
                  <a:sym typeface="Wingdings" panose="05000000000000000000" pitchFamily="2" charset="2"/>
                </a:rPr>
                <a:t>sa</a:t>
              </a:r>
              <a:r>
                <a:rPr lang="en-GB" sz="2800" dirty="0">
                  <a:sym typeface="Wingdings" panose="05000000000000000000" pitchFamily="2" charset="2"/>
                </a:rPr>
                <a:t> </a:t>
              </a:r>
              <a:r>
                <a:rPr lang="en-GB" sz="2800" dirty="0" err="1">
                  <a:sym typeface="Wingdings" panose="05000000000000000000" pitchFamily="2" charset="2"/>
                </a:rPr>
                <a:t>nehýbe</a:t>
              </a:r>
              <a:r>
                <a:rPr lang="en-GB" sz="2800" dirty="0">
                  <a:sym typeface="Wingdings" panose="05000000000000000000" pitchFamily="2" charset="2"/>
                </a:rPr>
                <a:t> </a:t>
              </a: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flipH="1">
              <a:off x="8816829" y="1051280"/>
              <a:ext cx="2" cy="485367"/>
            </a:xfrm>
            <a:prstGeom prst="straightConnector1">
              <a:avLst/>
            </a:prstGeom>
            <a:ln w="5715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/>
                <p:cNvSpPr txBox="1"/>
                <p:nvPr/>
              </p:nvSpPr>
              <p:spPr>
                <a:xfrm>
                  <a:off x="8839199" y="1076103"/>
                  <a:ext cx="1484852" cy="3463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̇"/>
                            <m:ctrlPr>
                              <a:rPr lang="el-GR" sz="1600" i="1" smtClean="0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sz="1600" b="0" i="1" smtClean="0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  <m:d>
                          <m:dPr>
                            <m:ctrlPr>
                              <a:rPr lang="en-GB" sz="1600" b="0" i="1" smtClean="0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sz="1600" b="0" i="1" smtClean="0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=0</m:t>
                            </m:r>
                          </m:e>
                        </m:d>
                        <m:r>
                          <a:rPr lang="en-GB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sk-SK" sz="1600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61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39199" y="1076103"/>
                  <a:ext cx="1484852" cy="346313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sk-SK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293075" y="5648595"/>
                <a:ext cx="5142453" cy="12089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r</a:t>
                </a:r>
                <a:r>
                  <a:rPr lang="en-GB" baseline="-25000" dirty="0"/>
                  <a:t>1,2</a:t>
                </a:r>
                <a:r>
                  <a:rPr lang="en-GB" dirty="0"/>
                  <a:t>=</a:t>
                </a:r>
                <a:r>
                  <a:rPr lang="en-GB" dirty="0" err="1"/>
                  <a:t>vzdialenosť</a:t>
                </a:r>
                <a:r>
                  <a:rPr lang="en-GB" dirty="0"/>
                  <a:t> </a:t>
                </a:r>
                <a:r>
                  <a:rPr lang="en-GB" b="1" dirty="0" err="1"/>
                  <a:t>ťažiska</a:t>
                </a:r>
                <a:r>
                  <a:rPr lang="en-GB" b="1" dirty="0"/>
                  <a:t> </a:t>
                </a:r>
                <a:r>
                  <a:rPr lang="en-GB" dirty="0" err="1"/>
                  <a:t>kyvadla</a:t>
                </a:r>
                <a:endParaRPr lang="en-GB" dirty="0"/>
              </a:p>
              <a:p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 = V(t) = </a:t>
                </a:r>
                <a:r>
                  <a:rPr lang="en-GB" dirty="0" err="1"/>
                  <a:t>rýchlosť</a:t>
                </a:r>
                <a:r>
                  <a:rPr lang="en-GB" dirty="0"/>
                  <a:t> </a:t>
                </a:r>
                <a:r>
                  <a:rPr lang="en-GB" dirty="0" err="1"/>
                  <a:t>dosky</a:t>
                </a:r>
                <a:endParaRPr lang="en-GB" dirty="0"/>
              </a:p>
              <a:p>
                <a:r>
                  <a:rPr lang="en-GB" dirty="0"/>
                  <a:t>M= </a:t>
                </a:r>
                <a:r>
                  <a:rPr lang="en-GB" dirty="0" err="1"/>
                  <a:t>hmotnosť</a:t>
                </a:r>
                <a:r>
                  <a:rPr lang="en-GB" dirty="0"/>
                  <a:t> </a:t>
                </a:r>
                <a:r>
                  <a:rPr lang="en-GB" dirty="0" err="1"/>
                  <a:t>dosky</a:t>
                </a:r>
                <a:r>
                  <a:rPr lang="en-GB" dirty="0"/>
                  <a:t> + </a:t>
                </a:r>
                <a:r>
                  <a:rPr lang="en-GB" dirty="0" err="1"/>
                  <a:t>metronómov</a:t>
                </a:r>
                <a:r>
                  <a:rPr lang="en-GB" dirty="0"/>
                  <a:t> bez </a:t>
                </a:r>
                <a:r>
                  <a:rPr lang="en-GB" dirty="0" err="1" smtClean="0"/>
                  <a:t>kyvadiel</a:t>
                </a:r>
                <a:endParaRPr lang="en-GB" dirty="0" smtClean="0"/>
              </a:p>
              <a:p>
                <a:r>
                  <a:rPr lang="en-GB" dirty="0" smtClean="0"/>
                  <a:t>m= </a:t>
                </a:r>
                <a:r>
                  <a:rPr lang="en-GB" dirty="0" err="1" smtClean="0"/>
                  <a:t>hmotnos</a:t>
                </a:r>
                <a:r>
                  <a:rPr lang="sk-SK" dirty="0" smtClean="0"/>
                  <a:t>ť kyvadielok</a:t>
                </a:r>
                <a:endParaRPr lang="sk-SK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075" y="5648595"/>
                <a:ext cx="5142453" cy="1208985"/>
              </a:xfrm>
              <a:prstGeom prst="rect">
                <a:avLst/>
              </a:prstGeom>
              <a:blipFill>
                <a:blip r:embed="rId7"/>
                <a:stretch>
                  <a:fillRect l="-948" t="-3030" b="-7576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Skupina 13"/>
          <p:cNvGrpSpPr/>
          <p:nvPr/>
        </p:nvGrpSpPr>
        <p:grpSpPr>
          <a:xfrm>
            <a:off x="9060110" y="3252918"/>
            <a:ext cx="1702966" cy="641691"/>
            <a:chOff x="9060110" y="3252918"/>
            <a:chExt cx="1702966" cy="641691"/>
          </a:xfrm>
        </p:grpSpPr>
        <p:cxnSp>
          <p:nvCxnSpPr>
            <p:cNvPr id="55" name="Straight Arrow Connector 54"/>
            <p:cNvCxnSpPr/>
            <p:nvPr/>
          </p:nvCxnSpPr>
          <p:spPr>
            <a:xfrm>
              <a:off x="9060110" y="3252918"/>
              <a:ext cx="0" cy="641691"/>
            </a:xfrm>
            <a:prstGeom prst="straightConnector1">
              <a:avLst/>
            </a:prstGeom>
            <a:ln w="5715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/>
                <p:cNvSpPr txBox="1"/>
                <p:nvPr/>
              </p:nvSpPr>
              <p:spPr>
                <a:xfrm>
                  <a:off x="9278224" y="3399435"/>
                  <a:ext cx="1484852" cy="3463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d>
                          <m:dPr>
                            <m:ctrlPr>
                              <a:rPr lang="en-GB" sz="1600" b="0" i="1" smtClean="0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sz="1600" b="0" i="1" smtClean="0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=0</m:t>
                            </m:r>
                          </m:e>
                        </m:d>
                        <m:r>
                          <a:rPr lang="en-GB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sk-SK" sz="1600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64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78224" y="3399435"/>
                  <a:ext cx="1484852" cy="346313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sk-SK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5" name="TextBox 64"/>
          <p:cNvSpPr txBox="1"/>
          <p:nvPr/>
        </p:nvSpPr>
        <p:spPr>
          <a:xfrm>
            <a:off x="6697369" y="5126499"/>
            <a:ext cx="46726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i="1" dirty="0"/>
              <a:t>Vieme, ako sa hýbe doska… ako pôsobí na metronómy?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82512" y="6191398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J. </a:t>
            </a:r>
            <a:r>
              <a:rPr lang="en-GB" sz="1200" dirty="0" err="1"/>
              <a:t>Pantaleone</a:t>
            </a:r>
            <a:r>
              <a:rPr lang="en-GB" sz="1200" dirty="0"/>
              <a:t>. Synchronization of metronomes. Am. J. Phys. 70, 10, 992-1000 (2002</a:t>
            </a:r>
            <a:r>
              <a:rPr lang="en-GB" sz="1200" dirty="0" smtClean="0"/>
              <a:t>)</a:t>
            </a:r>
            <a:endParaRPr lang="sk-SK" sz="1200" dirty="0" smtClean="0"/>
          </a:p>
          <a:p>
            <a:r>
              <a:rPr lang="en-GB" sz="1200" dirty="0"/>
              <a:t>H. </a:t>
            </a:r>
            <a:r>
              <a:rPr lang="en-GB" sz="1200" dirty="0" err="1"/>
              <a:t>Ulrichs</a:t>
            </a:r>
            <a:r>
              <a:rPr lang="en-GB" sz="1200" dirty="0"/>
              <a:t>, A. Mann, and U. </a:t>
            </a:r>
            <a:r>
              <a:rPr lang="en-GB" sz="1200" dirty="0" err="1"/>
              <a:t>Parlitz</a:t>
            </a:r>
            <a:r>
              <a:rPr lang="en-GB" sz="1200" dirty="0"/>
              <a:t>. Synchronization and chaotic dynamics of coupled</a:t>
            </a:r>
          </a:p>
          <a:p>
            <a:r>
              <a:rPr lang="pt-BR" sz="1200" dirty="0"/>
              <a:t>mechanical metronomes. Chaos 19, 043120 (2009)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51085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>
          <a:xfrm>
            <a:off x="1174452" y="4824037"/>
            <a:ext cx="3212984" cy="12241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Pohybové</a:t>
            </a:r>
            <a:r>
              <a:rPr lang="en-GB" dirty="0"/>
              <a:t> </a:t>
            </a:r>
            <a:r>
              <a:rPr lang="en-GB" dirty="0" err="1"/>
              <a:t>rovnice</a:t>
            </a:r>
            <a:endParaRPr lang="sk-SK" dirty="0"/>
          </a:p>
        </p:txBody>
      </p:sp>
      <p:sp>
        <p:nvSpPr>
          <p:cNvPr id="28" name="Trapezoid 27"/>
          <p:cNvSpPr/>
          <p:nvPr/>
        </p:nvSpPr>
        <p:spPr>
          <a:xfrm>
            <a:off x="2122407" y="2046913"/>
            <a:ext cx="1761689" cy="2776757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36" name="Group 35"/>
          <p:cNvGrpSpPr/>
          <p:nvPr/>
        </p:nvGrpSpPr>
        <p:grpSpPr>
          <a:xfrm>
            <a:off x="2044410" y="2274172"/>
            <a:ext cx="1973910" cy="2051682"/>
            <a:chOff x="7774097" y="1653386"/>
            <a:chExt cx="1973910" cy="2051682"/>
          </a:xfrm>
        </p:grpSpPr>
        <p:cxnSp>
          <p:nvCxnSpPr>
            <p:cNvPr id="30" name="Straight Arrow Connector 29"/>
            <p:cNvCxnSpPr/>
            <p:nvPr/>
          </p:nvCxnSpPr>
          <p:spPr>
            <a:xfrm flipV="1">
              <a:off x="8071128" y="1653386"/>
              <a:ext cx="1676879" cy="200594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 rot="2317779">
              <a:off x="7774097" y="3494675"/>
              <a:ext cx="689757" cy="21039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466770" y="3279486"/>
            <a:ext cx="721913" cy="774100"/>
            <a:chOff x="8196457" y="2658700"/>
            <a:chExt cx="721913" cy="774100"/>
          </a:xfrm>
        </p:grpSpPr>
        <p:cxnSp>
          <p:nvCxnSpPr>
            <p:cNvPr id="38" name="Straight Arrow Connector 37"/>
            <p:cNvCxnSpPr/>
            <p:nvPr/>
          </p:nvCxnSpPr>
          <p:spPr>
            <a:xfrm flipH="1">
              <a:off x="8215758" y="2770178"/>
              <a:ext cx="425362" cy="532212"/>
            </a:xfrm>
            <a:prstGeom prst="straightConnector1">
              <a:avLst/>
            </a:prstGeom>
            <a:ln>
              <a:solidFill>
                <a:schemeClr val="accent6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8237989" y="3302390"/>
              <a:ext cx="130410" cy="13041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196457" y="2658700"/>
              <a:ext cx="7219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chemeClr val="accent6"/>
                  </a:solidFill>
                </a:rPr>
                <a:t>r</a:t>
              </a:r>
              <a:endParaRPr lang="sk-SK" sz="2400" b="1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2708864" y="1836826"/>
            <a:ext cx="1233299" cy="2986844"/>
            <a:chOff x="2708864" y="1836826"/>
            <a:chExt cx="1233299" cy="2986844"/>
          </a:xfrm>
        </p:grpSpPr>
        <p:cxnSp>
          <p:nvCxnSpPr>
            <p:cNvPr id="33" name="Straight Connector 32"/>
            <p:cNvCxnSpPr>
              <a:stCxn id="28" idx="0"/>
              <a:endCxn id="28" idx="2"/>
            </p:cNvCxnSpPr>
            <p:nvPr/>
          </p:nvCxnSpPr>
          <p:spPr>
            <a:xfrm>
              <a:off x="3003252" y="2046913"/>
              <a:ext cx="0" cy="2776757"/>
            </a:xfrm>
            <a:prstGeom prst="line">
              <a:avLst/>
            </a:prstGeom>
            <a:ln w="28575">
              <a:solidFill>
                <a:schemeClr val="accent5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Arc 42"/>
            <p:cNvSpPr/>
            <p:nvPr/>
          </p:nvSpPr>
          <p:spPr>
            <a:xfrm rot="20543243">
              <a:off x="2708864" y="2443351"/>
              <a:ext cx="914400" cy="914400"/>
            </a:xfrm>
            <a:prstGeom prst="arc">
              <a:avLst>
                <a:gd name="adj1" fmla="val 16200000"/>
                <a:gd name="adj2" fmla="val 21212028"/>
              </a:avLst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052930" y="1836826"/>
              <a:ext cx="88923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600" dirty="0">
                  <a:solidFill>
                    <a:srgbClr val="0070C0"/>
                  </a:solidFill>
                </a:rPr>
                <a:t>θ</a:t>
              </a:r>
              <a:endParaRPr lang="sk-SK" sz="3600" baseline="-250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265796" y="4678952"/>
            <a:ext cx="746620" cy="740708"/>
            <a:chOff x="9608933" y="3926038"/>
            <a:chExt cx="746620" cy="740708"/>
          </a:xfrm>
        </p:grpSpPr>
        <p:sp>
          <p:nvSpPr>
            <p:cNvPr id="54" name="Arrow: Right 53"/>
            <p:cNvSpPr/>
            <p:nvPr/>
          </p:nvSpPr>
          <p:spPr>
            <a:xfrm>
              <a:off x="9823507" y="3926038"/>
              <a:ext cx="352339" cy="317140"/>
            </a:xfrm>
            <a:prstGeom prst="right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/>
                <p:cNvSpPr txBox="1"/>
                <p:nvPr/>
              </p:nvSpPr>
              <p:spPr>
                <a:xfrm>
                  <a:off x="9608933" y="4193540"/>
                  <a:ext cx="746620" cy="4732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̈"/>
                            <m:ctrlPr>
                              <a:rPr lang="en-GB" sz="24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sk-SK" sz="24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</m:acc>
                      </m:oMath>
                    </m:oMathPara>
                  </a14:m>
                  <a:endParaRPr lang="sk-SK" sz="2400" b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55" name="TextBox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08933" y="4193540"/>
                  <a:ext cx="746620" cy="473206"/>
                </a:xfrm>
                <a:prstGeom prst="rect">
                  <a:avLst/>
                </a:prstGeom>
                <a:blipFill>
                  <a:blip r:embed="rId2"/>
                  <a:stretch>
                    <a:fillRect t="-3846" r="-14754"/>
                  </a:stretch>
                </a:blipFill>
              </p:spPr>
              <p:txBody>
                <a:bodyPr/>
                <a:lstStyle/>
                <a:p>
                  <a:r>
                    <a:rPr lang="sk-SK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2" name="Group 61"/>
          <p:cNvGrpSpPr/>
          <p:nvPr/>
        </p:nvGrpSpPr>
        <p:grpSpPr>
          <a:xfrm>
            <a:off x="234885" y="3988381"/>
            <a:ext cx="2245707" cy="525086"/>
            <a:chOff x="5964572" y="3367595"/>
            <a:chExt cx="2245707" cy="525086"/>
          </a:xfrm>
        </p:grpSpPr>
        <p:cxnSp>
          <p:nvCxnSpPr>
            <p:cNvPr id="57" name="Straight Arrow Connector 56"/>
            <p:cNvCxnSpPr/>
            <p:nvPr/>
          </p:nvCxnSpPr>
          <p:spPr>
            <a:xfrm flipH="1">
              <a:off x="6999990" y="3367595"/>
              <a:ext cx="1210289" cy="27422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Box 58"/>
                <p:cNvSpPr txBox="1"/>
                <p:nvPr/>
              </p:nvSpPr>
              <p:spPr>
                <a:xfrm>
                  <a:off x="5964572" y="3419475"/>
                  <a:ext cx="1899450" cy="4732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24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4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GB" sz="24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𝒛𝒐𝒕𝒓𝒗</m:t>
                            </m:r>
                          </m:sub>
                        </m:sSub>
                        <m:r>
                          <a:rPr lang="en-GB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acc>
                          <m:accPr>
                            <m:chr m:val="̈"/>
                            <m:ctrlPr>
                              <a:rPr lang="en-GB" sz="24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sz="24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</m:acc>
                      </m:oMath>
                    </m:oMathPara>
                  </a14:m>
                  <a:endParaRPr lang="sk-SK" sz="2400" b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59" name="TextBox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64572" y="3419475"/>
                  <a:ext cx="1899450" cy="473206"/>
                </a:xfrm>
                <a:prstGeom prst="rect">
                  <a:avLst/>
                </a:prstGeom>
                <a:blipFill>
                  <a:blip r:embed="rId3"/>
                  <a:stretch>
                    <a:fillRect l="-322" t="-3896" r="-14148" b="-1299"/>
                  </a:stretch>
                </a:blipFill>
              </p:spPr>
              <p:txBody>
                <a:bodyPr/>
                <a:lstStyle/>
                <a:p>
                  <a:r>
                    <a:rPr lang="sk-SK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5" name="Group 64"/>
          <p:cNvGrpSpPr/>
          <p:nvPr/>
        </p:nvGrpSpPr>
        <p:grpSpPr>
          <a:xfrm>
            <a:off x="994745" y="4068186"/>
            <a:ext cx="1899450" cy="1353213"/>
            <a:chOff x="6724432" y="3447400"/>
            <a:chExt cx="1899450" cy="1353213"/>
          </a:xfrm>
        </p:grpSpPr>
        <p:cxnSp>
          <p:nvCxnSpPr>
            <p:cNvPr id="46" name="Straight Arrow Connector 45"/>
            <p:cNvCxnSpPr/>
            <p:nvPr/>
          </p:nvCxnSpPr>
          <p:spPr>
            <a:xfrm flipH="1">
              <a:off x="8303194" y="3447400"/>
              <a:ext cx="18449" cy="1353213"/>
            </a:xfrm>
            <a:prstGeom prst="straightConnector1">
              <a:avLst/>
            </a:prstGeom>
            <a:ln w="5715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/>
                <p:cNvSpPr txBox="1"/>
                <p:nvPr/>
              </p:nvSpPr>
              <p:spPr>
                <a:xfrm>
                  <a:off x="6724432" y="4275991"/>
                  <a:ext cx="1899450" cy="4732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𝑮</m:t>
                        </m:r>
                        <m:r>
                          <a:rPr lang="en-GB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𝒎𝒈</m:t>
                        </m:r>
                      </m:oMath>
                    </m:oMathPara>
                  </a14:m>
                  <a:endParaRPr lang="sk-SK" sz="2400" b="1" dirty="0">
                    <a:solidFill>
                      <a:schemeClr val="accent2"/>
                    </a:solidFill>
                  </a:endParaRPr>
                </a:p>
              </p:txBody>
            </p:sp>
          </mc:Choice>
          <mc:Fallback xmlns="">
            <p:sp>
              <p:nvSpPr>
                <p:cNvPr id="60" name="Text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24432" y="4275991"/>
                  <a:ext cx="1899450" cy="473206"/>
                </a:xfrm>
                <a:prstGeom prst="rect">
                  <a:avLst/>
                </a:prstGeom>
                <a:blipFill>
                  <a:blip r:embed="rId4"/>
                  <a:stretch>
                    <a:fillRect b="-7692"/>
                  </a:stretch>
                </a:blipFill>
              </p:spPr>
              <p:txBody>
                <a:bodyPr/>
                <a:lstStyle/>
                <a:p>
                  <a:r>
                    <a:rPr lang="sk-SK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3" name="Group 62"/>
          <p:cNvGrpSpPr/>
          <p:nvPr/>
        </p:nvGrpSpPr>
        <p:grpSpPr>
          <a:xfrm>
            <a:off x="307767" y="2556757"/>
            <a:ext cx="1899450" cy="1431624"/>
            <a:chOff x="6037454" y="1935971"/>
            <a:chExt cx="1899450" cy="1431624"/>
          </a:xfrm>
        </p:grpSpPr>
        <p:cxnSp>
          <p:nvCxnSpPr>
            <p:cNvPr id="50" name="Straight Arrow Connector 49"/>
            <p:cNvCxnSpPr/>
            <p:nvPr/>
          </p:nvCxnSpPr>
          <p:spPr>
            <a:xfrm flipH="1" flipV="1">
              <a:off x="7172590" y="2814507"/>
              <a:ext cx="679504" cy="553088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/>
                <p:cNvSpPr txBox="1"/>
                <p:nvPr/>
              </p:nvSpPr>
              <p:spPr>
                <a:xfrm>
                  <a:off x="6037454" y="1935971"/>
                  <a:ext cx="1899450" cy="86408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GB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𝒐𝒅𝒑𝒐𝒓</m:t>
                            </m:r>
                          </m:sub>
                        </m:sSub>
                        <m:r>
                          <a:rPr lang="en-GB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GB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GB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𝒎𝒆𝒕𝒓𝒐𝒏𝒐𝒎</m:t>
                            </m:r>
                          </m:sub>
                        </m:sSub>
                      </m:oMath>
                    </m:oMathPara>
                  </a14:m>
                  <a:endParaRPr lang="sk-SK" sz="2400" b="1" dirty="0">
                    <a:solidFill>
                      <a:schemeClr val="accent6"/>
                    </a:solidFill>
                  </a:endParaRPr>
                </a:p>
              </p:txBody>
            </p:sp>
          </mc:Choice>
          <mc:Fallback xmlns="">
            <p:sp>
              <p:nvSpPr>
                <p:cNvPr id="61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37454" y="1935971"/>
                  <a:ext cx="1899450" cy="864083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sk-SK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" name="Skupina 5"/>
          <p:cNvGrpSpPr/>
          <p:nvPr/>
        </p:nvGrpSpPr>
        <p:grpSpPr>
          <a:xfrm>
            <a:off x="6096000" y="298855"/>
            <a:ext cx="6096000" cy="1676700"/>
            <a:chOff x="6096000" y="298855"/>
            <a:chExt cx="6096000" cy="1676700"/>
          </a:xfrm>
        </p:grpSpPr>
        <p:cxnSp>
          <p:nvCxnSpPr>
            <p:cNvPr id="74" name="Straight Arrow Connector 73"/>
            <p:cNvCxnSpPr/>
            <p:nvPr/>
          </p:nvCxnSpPr>
          <p:spPr>
            <a:xfrm flipV="1">
              <a:off x="8093090" y="809556"/>
              <a:ext cx="547569" cy="39204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flipH="1" flipV="1">
              <a:off x="7655086" y="809164"/>
              <a:ext cx="129653" cy="40885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flipV="1">
              <a:off x="9121819" y="1405680"/>
              <a:ext cx="491964" cy="1975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Skupina 2"/>
            <p:cNvGrpSpPr/>
            <p:nvPr/>
          </p:nvGrpSpPr>
          <p:grpSpPr>
            <a:xfrm>
              <a:off x="6096000" y="298855"/>
              <a:ext cx="6096000" cy="1676700"/>
              <a:chOff x="6096000" y="298855"/>
              <a:chExt cx="6096000" cy="167670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2" name="TextBox 71"/>
                  <p:cNvSpPr txBox="1"/>
                  <p:nvPr/>
                </p:nvSpPr>
                <p:spPr>
                  <a:xfrm>
                    <a:off x="7695955" y="1081208"/>
                    <a:ext cx="1384995" cy="89434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  <m:acc>
                            <m:accPr>
                              <m:chr m:val="̈"/>
                              <m:ctrlPr>
                                <a:rPr lang="en-GB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acc>
                          <m:r>
                            <a:rPr lang="pt-BR" sz="240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pt-BR" sz="24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pt-BR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</m:nary>
                        </m:oMath>
                      </m:oMathPara>
                    </a14:m>
                    <a:endParaRPr lang="sk-SK" sz="2400" dirty="0"/>
                  </a:p>
                </p:txBody>
              </p:sp>
            </mc:Choice>
            <mc:Fallback xmlns="">
              <p:sp>
                <p:nvSpPr>
                  <p:cNvPr id="72" name="TextBox 7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95955" y="1081208"/>
                    <a:ext cx="1384995" cy="894347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sk-SK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75" name="TextBox 74"/>
              <p:cNvSpPr txBox="1"/>
              <p:nvPr/>
            </p:nvSpPr>
            <p:spPr>
              <a:xfrm>
                <a:off x="8640659" y="624890"/>
                <a:ext cx="25166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err="1"/>
                  <a:t>Uhlové</a:t>
                </a:r>
                <a:r>
                  <a:rPr lang="en-GB" dirty="0"/>
                  <a:t> </a:t>
                </a:r>
                <a:r>
                  <a:rPr lang="en-GB" dirty="0" err="1"/>
                  <a:t>zrýchlenie</a:t>
                </a:r>
                <a:endParaRPr lang="sk-SK" dirty="0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6096000" y="298855"/>
                <a:ext cx="239769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Moment </a:t>
                </a:r>
                <a:r>
                  <a:rPr lang="en-GB" dirty="0" err="1"/>
                  <a:t>zotrvačnosti</a:t>
                </a:r>
                <a:r>
                  <a:rPr lang="en-GB" dirty="0"/>
                  <a:t> </a:t>
                </a:r>
                <a:r>
                  <a:rPr lang="en-GB" dirty="0" err="1"/>
                  <a:t>kyvadla</a:t>
                </a:r>
                <a:endParaRPr lang="sk-SK" dirty="0"/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9675301" y="1188827"/>
                <a:ext cx="25166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err="1"/>
                  <a:t>Momenty</a:t>
                </a:r>
                <a:r>
                  <a:rPr lang="en-GB" dirty="0"/>
                  <a:t> </a:t>
                </a:r>
                <a:r>
                  <a:rPr lang="en-GB" dirty="0" err="1"/>
                  <a:t>síl</a:t>
                </a:r>
                <a:endParaRPr lang="sk-SK" dirty="0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6096000" y="2223382"/>
                <a:ext cx="5474897" cy="386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acc>
                        <m:accPr>
                          <m:chr m:val="̈"/>
                          <m:ctrlPr>
                            <a:rPr lang="en-GB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  <m:r>
                        <a:rPr lang="pt-BR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GB" sz="2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GB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GB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𝑧𝑜𝑡𝑟𝑣</m:t>
                          </m:r>
                        </m:sub>
                      </m:sSub>
                      <m:r>
                        <a:rPr lang="en-GB" sz="2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GB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odpor</m:t>
                      </m:r>
                      <m:r>
                        <a:rPr lang="en-GB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sk-SK" sz="24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223382"/>
                <a:ext cx="5474897" cy="386452"/>
              </a:xfrm>
              <a:prstGeom prst="rect">
                <a:avLst/>
              </a:prstGeom>
              <a:blipFill>
                <a:blip r:embed="rId7"/>
                <a:stretch>
                  <a:fillRect t="-15873" b="-33333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5342389" y="3002793"/>
                <a:ext cx="6277359" cy="9668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acc>
                        <m:accPr>
                          <m:chr m:val="̈"/>
                          <m:ctrlPr>
                            <a:rPr lang="en-GB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  <m:r>
                        <a:rPr lang="pt-BR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𝑚𝑔</m:t>
                      </m:r>
                      <m:r>
                        <a:rPr lang="en-GB" sz="2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GB" sz="2400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acc>
                        <m:accPr>
                          <m:chr m:val="̈"/>
                          <m:ctrlPr>
                            <a:rPr lang="en-GB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  <m:r>
                        <a:rPr lang="en-GB" sz="2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GB" sz="2400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</m:t>
                      </m:r>
                      <m:r>
                        <m:rPr>
                          <m:sty m:val="p"/>
                        </m:rPr>
                        <a:rPr lang="el-GR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ε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l-GR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l-GR" sz="2400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GB" sz="2400" b="0" i="1" smtClean="0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400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GB" sz="2400" b="0" i="1" smtClean="0">
                                              <a:solidFill>
                                                <a:srgbClr val="7030A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sz="2400" b="0" i="1" smtClean="0">
                                              <a:solidFill>
                                                <a:srgbClr val="7030A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n-GB" sz="2400" b="0" i="1" smtClean="0">
                                              <a:solidFill>
                                                <a:srgbClr val="7030A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acc>
                        <m:accPr>
                          <m:chr m:val="̇"/>
                          <m:ctrlPr>
                            <a:rPr lang="en-GB" sz="2400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400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</m:oMath>
                  </m:oMathPara>
                </a14:m>
                <a:endParaRPr lang="sk-SK" sz="2400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2389" y="3002793"/>
                <a:ext cx="6277359" cy="96680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Skupina 3"/>
          <p:cNvGrpSpPr/>
          <p:nvPr/>
        </p:nvGrpSpPr>
        <p:grpSpPr>
          <a:xfrm>
            <a:off x="9319253" y="3982796"/>
            <a:ext cx="2606047" cy="1922577"/>
            <a:chOff x="9319253" y="3982796"/>
            <a:chExt cx="2606047" cy="1922577"/>
          </a:xfrm>
        </p:grpSpPr>
        <p:sp>
          <p:nvSpPr>
            <p:cNvPr id="89" name="Right Brace 88"/>
            <p:cNvSpPr/>
            <p:nvPr/>
          </p:nvSpPr>
          <p:spPr>
            <a:xfrm rot="5400000">
              <a:off x="10299234" y="3297344"/>
              <a:ext cx="369114" cy="1740017"/>
            </a:xfrm>
            <a:prstGeom prst="rightBrac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>
                <a:solidFill>
                  <a:srgbClr val="7030A0"/>
                </a:solidFill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319253" y="4428045"/>
              <a:ext cx="2606047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/>
                <a:t>Mechanizmus metronómu na udržanie stálej amplitúdy</a:t>
              </a:r>
              <a:endParaRPr lang="en-GB" dirty="0"/>
            </a:p>
            <a:p>
              <a:endParaRPr lang="en-GB" dirty="0"/>
            </a:p>
            <a:p>
              <a:r>
                <a:rPr lang="en-GB" dirty="0"/>
                <a:t>“Van der Pol” </a:t>
              </a:r>
              <a:r>
                <a:rPr lang="en-GB" dirty="0" err="1"/>
                <a:t>člen</a:t>
              </a:r>
              <a:endParaRPr lang="en-GB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955217" y="3657070"/>
            <a:ext cx="4139538" cy="3200930"/>
            <a:chOff x="5134477" y="3632469"/>
            <a:chExt cx="3664916" cy="2690094"/>
          </a:xfrm>
        </p:grpSpPr>
        <p:pic>
          <p:nvPicPr>
            <p:cNvPr id="45" name="Picture 44"/>
            <p:cNvPicPr>
              <a:picLocks noChangeAspect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640" t="25266" r="9219" b="11370"/>
            <a:stretch/>
          </p:blipFill>
          <p:spPr>
            <a:xfrm>
              <a:off x="5692160" y="3632469"/>
              <a:ext cx="3107233" cy="2690094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/>
                <p:cNvSpPr/>
                <p:nvPr/>
              </p:nvSpPr>
              <p:spPr>
                <a:xfrm rot="16200000">
                  <a:off x="4952865" y="4542120"/>
                  <a:ext cx="1044387" cy="68116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l-G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l-G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GB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GB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oMath>
                    </m:oMathPara>
                  </a14:m>
                  <a:endParaRPr lang="sk-SK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4952865" y="4542120"/>
                  <a:ext cx="1044387" cy="681164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sk-SK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Rectangle 7"/>
            <p:cNvSpPr/>
            <p:nvPr/>
          </p:nvSpPr>
          <p:spPr>
            <a:xfrm>
              <a:off x="5890917" y="5362574"/>
              <a:ext cx="2819036" cy="504825"/>
            </a:xfrm>
            <a:prstGeom prst="rect">
              <a:avLst/>
            </a:prstGeom>
            <a:gradFill flip="none" rotWithShape="1">
              <a:gsLst>
                <a:gs pos="100000">
                  <a:schemeClr val="accent6">
                    <a:alpha val="6000"/>
                  </a:schemeClr>
                </a:gs>
                <a:gs pos="0">
                  <a:srgbClr val="5D9CCA"/>
                </a:gs>
                <a:gs pos="0">
                  <a:schemeClr val="accent6"/>
                </a:gs>
                <a:gs pos="100000">
                  <a:schemeClr val="accent1">
                    <a:alpha val="86000"/>
                  </a:schemeClr>
                </a:gs>
                <a:gs pos="100000">
                  <a:schemeClr val="accent6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890917" y="3888512"/>
              <a:ext cx="2809382" cy="1483587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alpha val="0"/>
                  </a:srgbClr>
                </a:gs>
                <a:gs pos="100000">
                  <a:schemeClr val="accent1">
                    <a:alpha val="80000"/>
                  </a:schemeClr>
                </a:gs>
                <a:gs pos="99000">
                  <a:srgbClr val="FF0000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14889" y="5554235"/>
              <a:ext cx="1301765" cy="3103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1" dirty="0" err="1">
                  <a:latin typeface="+mj-lt"/>
                </a:rPr>
                <a:t>urýchľuje</a:t>
              </a:r>
              <a:endParaRPr lang="sk-SK" b="1" i="1" dirty="0">
                <a:latin typeface="+mj-lt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767320" y="3969596"/>
              <a:ext cx="1301765" cy="3103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1" dirty="0" err="1">
                  <a:latin typeface="+mj-lt"/>
                </a:rPr>
                <a:t>spomaľuje</a:t>
              </a:r>
              <a:endParaRPr lang="sk-SK" b="1" i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158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Pohybové</a:t>
            </a:r>
            <a:r>
              <a:rPr lang="en-GB" dirty="0"/>
              <a:t> </a:t>
            </a:r>
            <a:r>
              <a:rPr lang="en-GB" dirty="0" err="1"/>
              <a:t>rovnice</a:t>
            </a:r>
            <a:r>
              <a:rPr lang="en-GB" dirty="0"/>
              <a:t> (2 </a:t>
            </a:r>
            <a:r>
              <a:rPr lang="en-GB" dirty="0" err="1"/>
              <a:t>metronómy</a:t>
            </a:r>
            <a:r>
              <a:rPr lang="en-GB" dirty="0"/>
              <a:t>)</a:t>
            </a:r>
            <a:endParaRPr lang="sk-SK" dirty="0"/>
          </a:p>
        </p:txBody>
      </p:sp>
      <p:sp>
        <p:nvSpPr>
          <p:cNvPr id="73" name="TextBox 72"/>
          <p:cNvSpPr txBox="1"/>
          <p:nvPr/>
        </p:nvSpPr>
        <p:spPr>
          <a:xfrm>
            <a:off x="2719188" y="6084945"/>
            <a:ext cx="746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X</a:t>
            </a:r>
            <a:endParaRPr lang="sk-SK" sz="2400" b="1" dirty="0">
              <a:solidFill>
                <a:srgbClr val="C0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68064" y="1782680"/>
            <a:ext cx="5429113" cy="4683803"/>
            <a:chOff x="168064" y="1227362"/>
            <a:chExt cx="6279541" cy="5239121"/>
          </a:xfrm>
        </p:grpSpPr>
        <p:pic>
          <p:nvPicPr>
            <p:cNvPr id="49" name="Picture 4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243" t="18352" r="29129" b="9950"/>
            <a:stretch/>
          </p:blipFill>
          <p:spPr>
            <a:xfrm>
              <a:off x="168064" y="1728314"/>
              <a:ext cx="6279541" cy="4470047"/>
            </a:xfrm>
            <a:prstGeom prst="rect">
              <a:avLst/>
            </a:prstGeom>
          </p:spPr>
        </p:pic>
        <p:grpSp>
          <p:nvGrpSpPr>
            <p:cNvPr id="51" name="Group 50"/>
            <p:cNvGrpSpPr/>
            <p:nvPr/>
          </p:nvGrpSpPr>
          <p:grpSpPr>
            <a:xfrm>
              <a:off x="1673603" y="1227362"/>
              <a:ext cx="1199625" cy="3443871"/>
              <a:chOff x="2697061" y="381508"/>
              <a:chExt cx="1199625" cy="3443871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 flipV="1">
                <a:off x="2978092" y="704674"/>
                <a:ext cx="16778" cy="3120705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Arc 52"/>
              <p:cNvSpPr/>
              <p:nvPr/>
            </p:nvSpPr>
            <p:spPr>
              <a:xfrm rot="20543243">
                <a:off x="2697061" y="1065401"/>
                <a:ext cx="914400" cy="914400"/>
              </a:xfrm>
              <a:prstGeom prst="arc">
                <a:avLst>
                  <a:gd name="adj1" fmla="val 16200000"/>
                  <a:gd name="adj2" fmla="val 19864189"/>
                </a:avLst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k-SK" dirty="0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007453" y="381508"/>
                <a:ext cx="889233" cy="7229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3600" dirty="0">
                    <a:solidFill>
                      <a:srgbClr val="0070C0"/>
                    </a:solidFill>
                  </a:rPr>
                  <a:t>θ</a:t>
                </a:r>
                <a:r>
                  <a:rPr lang="en-GB" sz="3200" baseline="-25000" dirty="0">
                    <a:solidFill>
                      <a:srgbClr val="0070C0"/>
                    </a:solidFill>
                  </a:rPr>
                  <a:t>1</a:t>
                </a:r>
                <a:endParaRPr lang="sk-SK" sz="3600" baseline="-25000" dirty="0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663812" y="1388944"/>
              <a:ext cx="1199625" cy="3443870"/>
              <a:chOff x="2697061" y="381508"/>
              <a:chExt cx="1199625" cy="3443870"/>
            </a:xfrm>
          </p:grpSpPr>
          <p:cxnSp>
            <p:nvCxnSpPr>
              <p:cNvPr id="64" name="Straight Connector 63"/>
              <p:cNvCxnSpPr/>
              <p:nvPr/>
            </p:nvCxnSpPr>
            <p:spPr>
              <a:xfrm flipV="1">
                <a:off x="3027804" y="704673"/>
                <a:ext cx="16778" cy="3120705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Arc 67"/>
              <p:cNvSpPr/>
              <p:nvPr/>
            </p:nvSpPr>
            <p:spPr>
              <a:xfrm rot="20543243">
                <a:off x="2697061" y="1065401"/>
                <a:ext cx="914400" cy="914400"/>
              </a:xfrm>
              <a:prstGeom prst="arc">
                <a:avLst>
                  <a:gd name="adj1" fmla="val 16200000"/>
                  <a:gd name="adj2" fmla="val 21212028"/>
                </a:avLst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k-SK" dirty="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3007453" y="381508"/>
                <a:ext cx="889233" cy="7229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3600" dirty="0">
                    <a:solidFill>
                      <a:srgbClr val="0070C0"/>
                    </a:solidFill>
                  </a:rPr>
                  <a:t>θ</a:t>
                </a:r>
                <a:r>
                  <a:rPr lang="en-GB" sz="3200" baseline="-25000" dirty="0">
                    <a:solidFill>
                      <a:srgbClr val="0070C0"/>
                    </a:solidFill>
                  </a:rPr>
                  <a:t>2</a:t>
                </a:r>
                <a:endParaRPr lang="sk-SK" sz="3600" baseline="-25000" dirty="0">
                  <a:solidFill>
                    <a:srgbClr val="0070C0"/>
                  </a:solidFill>
                </a:endParaRPr>
              </a:p>
            </p:txBody>
          </p:sp>
        </p:grpSp>
        <p:cxnSp>
          <p:nvCxnSpPr>
            <p:cNvPr id="71" name="Straight Arrow Connector 70"/>
            <p:cNvCxnSpPr/>
            <p:nvPr/>
          </p:nvCxnSpPr>
          <p:spPr>
            <a:xfrm>
              <a:off x="1983995" y="6039709"/>
              <a:ext cx="2244054" cy="3766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4065712" y="3756728"/>
              <a:ext cx="302004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2800" b="1" dirty="0">
                  <a:solidFill>
                    <a:schemeClr val="accent2"/>
                  </a:solidFill>
                </a:rPr>
                <a:t>m</a:t>
              </a:r>
              <a:endParaRPr lang="sk-SK" sz="2800" b="1" dirty="0">
                <a:solidFill>
                  <a:schemeClr val="accent2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061675" y="3792704"/>
              <a:ext cx="3020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>
                  <a:solidFill>
                    <a:schemeClr val="accent2"/>
                  </a:solidFill>
                </a:rPr>
                <a:t>m</a:t>
              </a:r>
              <a:endParaRPr lang="sk-SK" sz="2800" b="1" dirty="0">
                <a:solidFill>
                  <a:schemeClr val="accent2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096500" y="3950480"/>
              <a:ext cx="7717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>
                  <a:solidFill>
                    <a:srgbClr val="7030A0"/>
                  </a:solidFill>
                </a:rPr>
                <a:t>M</a:t>
              </a:r>
              <a:endParaRPr lang="sk-SK" sz="2800" b="1" dirty="0">
                <a:solidFill>
                  <a:srgbClr val="7030A0"/>
                </a:solidFill>
              </a:endParaRPr>
            </a:p>
          </p:txBody>
        </p:sp>
        <p:grpSp>
          <p:nvGrpSpPr>
            <p:cNvPr id="81" name="Group 80"/>
            <p:cNvGrpSpPr/>
            <p:nvPr/>
          </p:nvGrpSpPr>
          <p:grpSpPr>
            <a:xfrm>
              <a:off x="3428679" y="3440118"/>
              <a:ext cx="1015236" cy="619438"/>
              <a:chOff x="3588070" y="2682282"/>
              <a:chExt cx="1015236" cy="619438"/>
            </a:xfrm>
          </p:grpSpPr>
          <p:cxnSp>
            <p:nvCxnSpPr>
              <p:cNvPr id="83" name="Straight Arrow Connector 82"/>
              <p:cNvCxnSpPr/>
              <p:nvPr/>
            </p:nvCxnSpPr>
            <p:spPr>
              <a:xfrm flipH="1">
                <a:off x="3904294" y="2960218"/>
                <a:ext cx="155587" cy="341502"/>
              </a:xfrm>
              <a:prstGeom prst="straightConnector1">
                <a:avLst/>
              </a:prstGeom>
              <a:ln w="38100">
                <a:solidFill>
                  <a:schemeClr val="accent6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TextBox 83"/>
              <p:cNvSpPr txBox="1"/>
              <p:nvPr/>
            </p:nvSpPr>
            <p:spPr>
              <a:xfrm>
                <a:off x="3588070" y="2682282"/>
                <a:ext cx="1015236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>
                    <a:solidFill>
                      <a:schemeClr val="accent6"/>
                    </a:solidFill>
                  </a:rPr>
                  <a:t>r</a:t>
                </a:r>
                <a:r>
                  <a:rPr lang="en-GB" sz="2400" b="1" baseline="-25000" dirty="0">
                    <a:solidFill>
                      <a:schemeClr val="accent6"/>
                    </a:solidFill>
                  </a:rPr>
                  <a:t>2</a:t>
                </a:r>
                <a:endParaRPr lang="sk-SK" sz="2400" b="1" dirty="0">
                  <a:solidFill>
                    <a:schemeClr val="accent6"/>
                  </a:solidFill>
                </a:endParaRPr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1413376" y="3426715"/>
              <a:ext cx="1015236" cy="686867"/>
              <a:chOff x="3664038" y="2614853"/>
              <a:chExt cx="1015236" cy="686867"/>
            </a:xfrm>
          </p:grpSpPr>
          <p:cxnSp>
            <p:nvCxnSpPr>
              <p:cNvPr id="91" name="Straight Arrow Connector 90"/>
              <p:cNvCxnSpPr/>
              <p:nvPr/>
            </p:nvCxnSpPr>
            <p:spPr>
              <a:xfrm flipH="1">
                <a:off x="3904294" y="2960218"/>
                <a:ext cx="155587" cy="341502"/>
              </a:xfrm>
              <a:prstGeom prst="straightConnector1">
                <a:avLst/>
              </a:prstGeom>
              <a:ln w="38100">
                <a:solidFill>
                  <a:schemeClr val="accent6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TextBox 91"/>
              <p:cNvSpPr txBox="1"/>
              <p:nvPr/>
            </p:nvSpPr>
            <p:spPr>
              <a:xfrm>
                <a:off x="3664038" y="2614853"/>
                <a:ext cx="1015236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>
                    <a:solidFill>
                      <a:schemeClr val="accent6"/>
                    </a:solidFill>
                  </a:rPr>
                  <a:t>r</a:t>
                </a:r>
                <a:r>
                  <a:rPr lang="en-GB" sz="2400" b="1" baseline="-25000" dirty="0">
                    <a:solidFill>
                      <a:schemeClr val="accent6"/>
                    </a:solidFill>
                  </a:rPr>
                  <a:t>1</a:t>
                </a:r>
                <a:endParaRPr lang="sk-SK" sz="2400" b="1" dirty="0">
                  <a:solidFill>
                    <a:schemeClr val="accent6"/>
                  </a:solidFill>
                </a:endParaRPr>
              </a:p>
            </p:txBody>
          </p:sp>
        </p:grpSp>
        <p:cxnSp>
          <p:nvCxnSpPr>
            <p:cNvPr id="93" name="Straight Connector 92"/>
            <p:cNvCxnSpPr/>
            <p:nvPr/>
          </p:nvCxnSpPr>
          <p:spPr>
            <a:xfrm flipH="1">
              <a:off x="3061981" y="4435253"/>
              <a:ext cx="8389" cy="2031230"/>
            </a:xfrm>
            <a:prstGeom prst="line">
              <a:avLst/>
            </a:prstGeom>
            <a:ln w="28575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flipV="1">
              <a:off x="2378478" y="5026440"/>
              <a:ext cx="15259" cy="134771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3999150" y="6097151"/>
              <a:ext cx="2251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x</a:t>
              </a:r>
              <a:endParaRPr lang="sk-SK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107693" y="5246348"/>
              <a:ext cx="2251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y</a:t>
              </a:r>
              <a:endParaRPr lang="sk-SK" dirty="0"/>
            </a:p>
          </p:txBody>
        </p:sp>
        <p:cxnSp>
          <p:nvCxnSpPr>
            <p:cNvPr id="97" name="Straight Arrow Connector 96"/>
            <p:cNvCxnSpPr/>
            <p:nvPr/>
          </p:nvCxnSpPr>
          <p:spPr>
            <a:xfrm>
              <a:off x="2428611" y="6214808"/>
              <a:ext cx="633370" cy="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5498733" y="2249416"/>
                <a:ext cx="6277359" cy="9668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acc>
                        <m:accPr>
                          <m:chr m:val="̈"/>
                          <m:ctrlPr>
                            <a:rPr lang="en-GB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  <m:r>
                        <a:rPr lang="pt-BR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GB" sz="24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2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GB" sz="2400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acc>
                        <m:accPr>
                          <m:chr m:val="̈"/>
                          <m:ctrlPr>
                            <a:rPr lang="en-GB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  <m:r>
                        <a:rPr lang="en-GB" sz="2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GB" sz="2400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</m:t>
                      </m:r>
                      <m:r>
                        <m:rPr>
                          <m:sty m:val="p"/>
                        </m:rPr>
                        <a:rPr lang="el-G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ε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l-G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l-GR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GB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400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GB" sz="24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sz="24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n-GB" sz="24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acc>
                        <m:accPr>
                          <m:chr m:val="̇"/>
                          <m:ctrlPr>
                            <a:rPr lang="en-GB" sz="2400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400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</m:oMath>
                  </m:oMathPara>
                </a14:m>
                <a:endParaRPr lang="sk-SK" sz="2400" dirty="0"/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8733" y="2249416"/>
                <a:ext cx="6277359" cy="9668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549552" y="3304063"/>
            <a:ext cx="6270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… a </a:t>
            </a:r>
            <a:r>
              <a:rPr lang="en-GB" sz="2400" dirty="0" err="1"/>
              <a:t>už</a:t>
            </a:r>
            <a:r>
              <a:rPr lang="en-GB" sz="2400" dirty="0"/>
              <a:t> </a:t>
            </a:r>
            <a:r>
              <a:rPr lang="en-GB" sz="2400" dirty="0" err="1"/>
              <a:t>vieme</a:t>
            </a:r>
            <a:r>
              <a:rPr lang="en-GB" sz="2400" dirty="0"/>
              <a:t>, </a:t>
            </a:r>
            <a:r>
              <a:rPr lang="en-GB" sz="2400" dirty="0" err="1"/>
              <a:t>čo</a:t>
            </a:r>
            <a:r>
              <a:rPr lang="en-GB" sz="2400" dirty="0"/>
              <a:t> </a:t>
            </a:r>
            <a:r>
              <a:rPr lang="en-GB" sz="2400" dirty="0" err="1"/>
              <a:t>platí</a:t>
            </a:r>
            <a:r>
              <a:rPr lang="en-GB" sz="2400" dirty="0"/>
              <a:t> pre X: </a:t>
            </a:r>
            <a:endParaRPr lang="sk-SK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6461807" y="3784778"/>
                <a:ext cx="4726487" cy="6387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sk-SK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GB" sz="24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m:rPr>
                              <m:sty m:val="p"/>
                            </m:rPr>
                            <a:rPr lang="en-GB" sz="2400" b="0" i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GB" sz="24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GB" sz="24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sSub>
                        <m:sSubPr>
                          <m:ctrlPr>
                            <a:rPr lang="en-GB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GB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sz="24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GB" sz="24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sSub>
                        <m:sSubPr>
                          <m:ctrlPr>
                            <a:rPr lang="en-GB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GB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sk-SK" sz="2400" dirty="0"/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1807" y="3784778"/>
                <a:ext cx="4726487" cy="6387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TextBox 99"/>
          <p:cNvSpPr txBox="1"/>
          <p:nvPr/>
        </p:nvSpPr>
        <p:spPr>
          <a:xfrm>
            <a:off x="5501927" y="1733550"/>
            <a:ext cx="6270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Pre </a:t>
            </a:r>
            <a:r>
              <a:rPr lang="en-GB" sz="2400" dirty="0" err="1"/>
              <a:t>každý</a:t>
            </a:r>
            <a:r>
              <a:rPr lang="en-GB" sz="2400" dirty="0"/>
              <a:t> </a:t>
            </a:r>
            <a:r>
              <a:rPr lang="en-GB" sz="2400" dirty="0" err="1"/>
              <a:t>metronóm</a:t>
            </a:r>
            <a:r>
              <a:rPr lang="en-GB" sz="2400" dirty="0"/>
              <a:t> </a:t>
            </a:r>
            <a:r>
              <a:rPr lang="en-GB" sz="2400" dirty="0" err="1"/>
              <a:t>platí</a:t>
            </a:r>
            <a:r>
              <a:rPr lang="en-GB" sz="2400" dirty="0"/>
              <a:t>: </a:t>
            </a:r>
            <a:endParaRPr lang="sk-SK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6461807" y="5121664"/>
                <a:ext cx="4558235" cy="508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𝑎𝑗</m:t>
                      </m:r>
                      <m:r>
                        <a:rPr lang="en-GB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̈"/>
                          <m:ctrlPr>
                            <a:rPr lang="en-GB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32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  <m:r>
                        <a:rPr lang="en-GB" sz="320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𝑣𝑖𝑠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í 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𝑜𝑑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GB" sz="32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2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GB" sz="32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32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𝑎𝑗</m:t>
                      </m:r>
                      <m:r>
                        <a:rPr lang="en-GB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𝑜𝑑</m:t>
                      </m:r>
                      <m:r>
                        <a:rPr lang="en-GB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GB" sz="32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2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GB" sz="32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sk-SK" sz="2400" dirty="0"/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1807" y="5121664"/>
                <a:ext cx="4558235" cy="5080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" name="Rectangle: Rounded Corners 101"/>
          <p:cNvSpPr/>
          <p:nvPr/>
        </p:nvSpPr>
        <p:spPr>
          <a:xfrm>
            <a:off x="8218153" y="2381134"/>
            <a:ext cx="297198" cy="724016"/>
          </a:xfrm>
          <a:prstGeom prst="roundRect">
            <a:avLst/>
          </a:prstGeom>
          <a:solidFill>
            <a:schemeClr val="accent4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04" name="Straight Arrow Connector 103"/>
          <p:cNvCxnSpPr/>
          <p:nvPr/>
        </p:nvCxnSpPr>
        <p:spPr>
          <a:xfrm>
            <a:off x="8816831" y="4461230"/>
            <a:ext cx="8219" cy="717847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8959442" y="4613168"/>
            <a:ext cx="22288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>
                <a:solidFill>
                  <a:schemeClr val="bg1">
                    <a:lumMod val="50000"/>
                  </a:schemeClr>
                </a:solidFill>
              </a:rPr>
              <a:t>druhá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 časová derivácia</a:t>
            </a:r>
            <a:endParaRPr lang="sk-SK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573365" y="5799162"/>
            <a:ext cx="6270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/>
              <a:t>Teda</a:t>
            </a:r>
            <a:r>
              <a:rPr lang="en-GB" sz="3200" dirty="0"/>
              <a:t> </a:t>
            </a:r>
            <a:r>
              <a:rPr lang="en-GB" sz="3200" dirty="0" err="1"/>
              <a:t>metronómy</a:t>
            </a:r>
            <a:r>
              <a:rPr lang="en-GB" sz="3200" dirty="0"/>
              <a:t> </a:t>
            </a:r>
            <a:r>
              <a:rPr lang="en-GB" sz="3200" b="1" dirty="0" err="1"/>
              <a:t>na</a:t>
            </a:r>
            <a:r>
              <a:rPr lang="en-GB" sz="3200" b="1" dirty="0"/>
              <a:t> </a:t>
            </a:r>
            <a:r>
              <a:rPr lang="en-GB" sz="3200" b="1" dirty="0" err="1"/>
              <a:t>seba</a:t>
            </a:r>
            <a:r>
              <a:rPr lang="en-GB" sz="3200" b="1" dirty="0"/>
              <a:t> </a:t>
            </a:r>
            <a:r>
              <a:rPr lang="en-GB" sz="3200" b="1" dirty="0" err="1"/>
              <a:t>vplývajú</a:t>
            </a:r>
            <a:r>
              <a:rPr lang="en-GB" sz="3200" b="1" dirty="0"/>
              <a:t> </a:t>
            </a:r>
            <a:endParaRPr lang="sk-SK" sz="3200" b="1" dirty="0"/>
          </a:p>
        </p:txBody>
      </p:sp>
    </p:spTree>
    <p:extLst>
      <p:ext uri="{BB962C8B-B14F-4D97-AF65-F5344CB8AC3E}">
        <p14:creationId xmlns:p14="http://schemas.microsoft.com/office/powerpoint/2010/main" val="49828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4" grpId="0"/>
      <p:bldP spid="99" grpId="0"/>
      <p:bldP spid="100" grpId="0"/>
      <p:bldP spid="101" grpId="0"/>
      <p:bldP spid="105" grpId="0"/>
      <p:bldP spid="1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Rezonancia </a:t>
            </a:r>
            <a:r>
              <a:rPr lang="sk-SK" i="1" dirty="0" err="1"/>
              <a:t>vs</a:t>
            </a:r>
            <a:r>
              <a:rPr lang="sk-SK" i="1" dirty="0"/>
              <a:t>.</a:t>
            </a:r>
            <a:r>
              <a:rPr lang="en-GB" i="1" dirty="0"/>
              <a:t> </a:t>
            </a:r>
            <a:r>
              <a:rPr lang="sk-SK" dirty="0"/>
              <a:t>Synchronizácia</a:t>
            </a:r>
            <a:r>
              <a:rPr lang="sk-SK" i="1" dirty="0"/>
              <a:t> </a:t>
            </a:r>
            <a:endParaRPr lang="sk-SK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2306" y="182562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“Hojdačka</a:t>
            </a:r>
            <a:r>
              <a:rPr lang="en-GB" dirty="0"/>
              <a:t>”</a:t>
            </a:r>
            <a:endParaRPr lang="sk-SK" dirty="0"/>
          </a:p>
          <a:p>
            <a:pPr lvl="1">
              <a:spcBef>
                <a:spcPts val="1800"/>
              </a:spcBef>
            </a:pPr>
            <a:r>
              <a:rPr lang="en-GB" dirty="0" err="1"/>
              <a:t>budené</a:t>
            </a:r>
            <a:r>
              <a:rPr lang="en-GB" dirty="0"/>
              <a:t> </a:t>
            </a:r>
            <a:r>
              <a:rPr lang="en-GB" dirty="0" err="1" smtClean="0"/>
              <a:t>kmity</a:t>
            </a:r>
            <a:endParaRPr lang="en-GB" dirty="0" smtClean="0"/>
          </a:p>
          <a:p>
            <a:pPr lvl="1">
              <a:spcBef>
                <a:spcPts val="1800"/>
              </a:spcBef>
            </a:pPr>
            <a:endParaRPr lang="en-GB" dirty="0"/>
          </a:p>
          <a:p>
            <a:pPr lvl="1">
              <a:spcBef>
                <a:spcPts val="1800"/>
              </a:spcBef>
            </a:pPr>
            <a:endParaRPr lang="en-GB" dirty="0" smtClean="0"/>
          </a:p>
          <a:p>
            <a:pPr lvl="1">
              <a:spcBef>
                <a:spcPts val="1800"/>
              </a:spcBef>
            </a:pPr>
            <a:r>
              <a:rPr lang="sk-SK" dirty="0" smtClean="0"/>
              <a:t>ak </a:t>
            </a:r>
            <a:r>
              <a:rPr lang="sk-SK" dirty="0"/>
              <a:t>budím </a:t>
            </a:r>
            <a:r>
              <a:rPr lang="sk-SK" i="1" dirty="0"/>
              <a:t>správnou</a:t>
            </a:r>
            <a:r>
              <a:rPr lang="sk-SK" dirty="0"/>
              <a:t> frekvenciou,</a:t>
            </a:r>
            <a:r>
              <a:rPr lang="en-GB" dirty="0"/>
              <a:t> </a:t>
            </a:r>
            <a:r>
              <a:rPr lang="sk-SK" dirty="0"/>
              <a:t>amplitúda môže </a:t>
            </a:r>
            <a:r>
              <a:rPr lang="sk-SK" sz="1800" dirty="0"/>
              <a:t>(teoreticky) </a:t>
            </a:r>
            <a:r>
              <a:rPr lang="sk-SK" dirty="0"/>
              <a:t>rásť “donekonečna”  </a:t>
            </a:r>
            <a:endParaRPr lang="sk-SK" dirty="0" smtClean="0"/>
          </a:p>
          <a:p>
            <a:pPr lvl="1">
              <a:spcBef>
                <a:spcPts val="1800"/>
              </a:spcBef>
            </a:pPr>
            <a:r>
              <a:rPr lang="sk-SK" dirty="0"/>
              <a:t>dodávam energiu zvonka</a:t>
            </a:r>
          </a:p>
          <a:p>
            <a:pPr lvl="1">
              <a:spcBef>
                <a:spcPts val="1800"/>
              </a:spcBef>
            </a:pPr>
            <a:endParaRPr lang="sk-SK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Metronómy</a:t>
            </a:r>
          </a:p>
          <a:p>
            <a:pPr lvl="1">
              <a:spcBef>
                <a:spcPts val="1800"/>
              </a:spcBef>
            </a:pPr>
            <a:r>
              <a:rPr lang="sk-SK" noProof="1"/>
              <a:t>budené</a:t>
            </a:r>
            <a:r>
              <a:rPr lang="en-GB" dirty="0"/>
              <a:t> </a:t>
            </a:r>
            <a:r>
              <a:rPr lang="en-GB" dirty="0" err="1"/>
              <a:t>kmity</a:t>
            </a:r>
            <a:endParaRPr lang="en-GB" dirty="0"/>
          </a:p>
          <a:p>
            <a:pPr lvl="1">
              <a:spcBef>
                <a:spcPts val="1800"/>
              </a:spcBef>
            </a:pPr>
            <a:endParaRPr lang="en-GB" dirty="0"/>
          </a:p>
          <a:p>
            <a:pPr lvl="1">
              <a:spcBef>
                <a:spcPts val="1800"/>
              </a:spcBef>
            </a:pPr>
            <a:endParaRPr lang="en-GB" dirty="0"/>
          </a:p>
          <a:p>
            <a:pPr lvl="1">
              <a:spcBef>
                <a:spcPts val="1800"/>
              </a:spcBef>
            </a:pPr>
            <a:r>
              <a:rPr lang="sk-SK" dirty="0" smtClean="0"/>
              <a:t>obmedzená amplitúda</a:t>
            </a:r>
          </a:p>
          <a:p>
            <a:pPr lvl="1">
              <a:spcBef>
                <a:spcPts val="1800"/>
              </a:spcBef>
            </a:pPr>
            <a:r>
              <a:rPr lang="sk-SK" dirty="0" smtClean="0"/>
              <a:t>nedodávame energiu zvonka (energia sa presúva medzi oscilátormi a doskou)</a:t>
            </a:r>
            <a:endParaRPr lang="sk-SK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5726884" y="1690688"/>
            <a:ext cx="36353" cy="5003727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172200" y="3007862"/>
                <a:ext cx="5919832" cy="8862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acc>
                        <m:accPr>
                          <m:chr m:val="̈"/>
                          <m:ctrlPr>
                            <a:rPr lang="en-GB" sz="2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  <m:r>
                        <a:rPr lang="en-GB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2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𝑚𝑔</m:t>
                      </m:r>
                      <m:r>
                        <a:rPr lang="en-GB" sz="22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22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GB" sz="2200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sz="2200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n-GB" sz="2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acc>
                        <m:accPr>
                          <m:chr m:val="̈"/>
                          <m:ctrlPr>
                            <a:rPr lang="en-GB" sz="2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  <m:r>
                        <a:rPr lang="en-GB" sz="22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GB" sz="2200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GB" sz="22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</m:t>
                      </m:r>
                      <m:r>
                        <m:rPr>
                          <m:sty m:val="p"/>
                        </m:rPr>
                        <a:rPr lang="el-GR" sz="2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ε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2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l-GR" sz="22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l-GR" sz="2200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GB" sz="2200" b="0" i="1" smtClean="0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200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GB" sz="2200" b="0" i="1" smtClean="0">
                                              <a:solidFill>
                                                <a:srgbClr val="7030A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sz="2200" b="0" i="1" smtClean="0">
                                              <a:solidFill>
                                                <a:srgbClr val="7030A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n-GB" sz="2200" b="0" i="1" smtClean="0">
                                              <a:solidFill>
                                                <a:srgbClr val="7030A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GB" sz="22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acc>
                        <m:accPr>
                          <m:chr m:val="̇"/>
                          <m:ctrlPr>
                            <a:rPr lang="en-GB" sz="2200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200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</m:oMath>
                  </m:oMathPara>
                </a14:m>
                <a:endParaRPr lang="sk-SK" sz="2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007862"/>
                <a:ext cx="5919832" cy="8862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: Rounded Corners 4"/>
          <p:cNvSpPr/>
          <p:nvPr/>
        </p:nvSpPr>
        <p:spPr>
          <a:xfrm>
            <a:off x="8489659" y="2885813"/>
            <a:ext cx="3602373" cy="1216404"/>
          </a:xfrm>
          <a:prstGeom prst="roundRect">
            <a:avLst/>
          </a:prstGeom>
          <a:solidFill>
            <a:schemeClr val="accent4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8"/>
              <p:cNvSpPr txBox="1"/>
              <p:nvPr/>
            </p:nvSpPr>
            <p:spPr>
              <a:xfrm>
                <a:off x="176167" y="3273832"/>
                <a:ext cx="5919832" cy="3543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acc>
                        <m:accPr>
                          <m:chr m:val="̈"/>
                          <m:ctrlPr>
                            <a:rPr lang="en-GB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  <m:r>
                        <a:rPr lang="en-GB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𝑚𝑔𝑟𝑠𝑖𝑛</m:t>
                      </m:r>
                      <m:r>
                        <a:rPr lang="en-GB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GB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𝑏𝑢𝑑𝑖𝑎𝑐𝑖</m:t>
                          </m:r>
                        </m:sub>
                      </m:sSub>
                    </m:oMath>
                  </m:oMathPara>
                </a14:m>
                <a:endParaRPr lang="sk-SK" sz="2200" dirty="0"/>
              </a:p>
            </p:txBody>
          </p:sp>
        </mc:Choice>
        <mc:Fallback xmlns="">
          <p:sp>
            <p:nvSpPr>
              <p:cNvPr id="10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67" y="3273832"/>
                <a:ext cx="5919832" cy="354328"/>
              </a:xfrm>
              <a:prstGeom prst="rect">
                <a:avLst/>
              </a:prstGeom>
              <a:blipFill>
                <a:blip r:embed="rId4"/>
                <a:stretch>
                  <a:fillRect t="-8621" b="-32759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367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Parametre</a:t>
            </a:r>
            <a:r>
              <a:rPr lang="en-GB" dirty="0"/>
              <a:t>, </a:t>
            </a:r>
            <a:r>
              <a:rPr lang="en-GB" dirty="0" err="1"/>
              <a:t>ktoré</a:t>
            </a:r>
            <a:r>
              <a:rPr lang="en-GB" dirty="0"/>
              <a:t> </a:t>
            </a:r>
            <a:r>
              <a:rPr lang="en-GB" dirty="0" err="1"/>
              <a:t>stoja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preskúmanie</a:t>
            </a:r>
            <a:endParaRPr lang="sk-SK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839788" y="1452563"/>
            <a:ext cx="5157787" cy="823912"/>
          </a:xfrm>
        </p:spPr>
        <p:txBody>
          <a:bodyPr/>
          <a:lstStyle/>
          <a:p>
            <a:r>
              <a:rPr lang="en-GB" dirty="0" err="1"/>
              <a:t>Podložka</a:t>
            </a:r>
            <a:endParaRPr lang="sk-SK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4766686" cy="368458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h</a:t>
            </a:r>
            <a:r>
              <a:rPr lang="sk-SK" dirty="0" err="1"/>
              <a:t>motnosť</a:t>
            </a:r>
            <a:endParaRPr lang="sk-SK" dirty="0"/>
          </a:p>
          <a:p>
            <a:r>
              <a:rPr lang="sk-SK" dirty="0"/>
              <a:t>straty pri pohybe</a:t>
            </a:r>
            <a:endParaRPr lang="en-GB" dirty="0"/>
          </a:p>
          <a:p>
            <a:pPr lvl="1"/>
            <a:r>
              <a:rPr lang="sk-SK" dirty="0"/>
              <a:t>valivé trenie plechoviek, namočenie podložky - priľnavosť</a:t>
            </a:r>
          </a:p>
          <a:p>
            <a:r>
              <a:rPr lang="sk-SK" noProof="1"/>
              <a:t>matriál podložky a kontakt</a:t>
            </a:r>
          </a:p>
          <a:p>
            <a:pPr lvl="1"/>
            <a:r>
              <a:rPr lang="sk-SK" noProof="1"/>
              <a:t>čo ak dáme napr. molitan medzi nožičky metronómu a podložku?</a:t>
            </a:r>
          </a:p>
          <a:p>
            <a:pPr lvl="1"/>
            <a:r>
              <a:rPr lang="sk-SK" noProof="1"/>
              <a:t>z čoho sú nožičky metronómu?</a:t>
            </a:r>
          </a:p>
          <a:p>
            <a:endParaRPr lang="sk-SK" noProof="1"/>
          </a:p>
          <a:p>
            <a:endParaRPr lang="sk-SK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>
          <a:xfrm>
            <a:off x="6172200" y="1338263"/>
            <a:ext cx="5183188" cy="823912"/>
          </a:xfrm>
        </p:spPr>
        <p:txBody>
          <a:bodyPr/>
          <a:lstStyle/>
          <a:p>
            <a:r>
              <a:rPr lang="en-GB" dirty="0" err="1"/>
              <a:t>Metronómy</a:t>
            </a:r>
            <a:endParaRPr lang="sk-SK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317836" cy="3684588"/>
          </a:xfrm>
        </p:spPr>
        <p:txBody>
          <a:bodyPr>
            <a:normAutofit/>
          </a:bodyPr>
          <a:lstStyle/>
          <a:p>
            <a:r>
              <a:rPr lang="en-GB" dirty="0" err="1"/>
              <a:t>počet</a:t>
            </a:r>
            <a:endParaRPr lang="en-GB" dirty="0"/>
          </a:p>
          <a:p>
            <a:r>
              <a:rPr lang="en-GB" dirty="0" err="1"/>
              <a:t>rôzne</a:t>
            </a:r>
            <a:r>
              <a:rPr lang="en-GB" dirty="0"/>
              <a:t> (</a:t>
            </a:r>
            <a:r>
              <a:rPr lang="en-GB" dirty="0" err="1"/>
              <a:t>aj</a:t>
            </a:r>
            <a:r>
              <a:rPr lang="en-GB" dirty="0"/>
              <a:t> </a:t>
            </a:r>
            <a:r>
              <a:rPr lang="en-GB" dirty="0" err="1"/>
              <a:t>navzájom</a:t>
            </a:r>
            <a:r>
              <a:rPr lang="en-GB" dirty="0"/>
              <a:t>) </a:t>
            </a:r>
            <a:r>
              <a:rPr lang="en-GB" dirty="0" err="1"/>
              <a:t>frekvencie</a:t>
            </a:r>
            <a:endParaRPr lang="en-GB" dirty="0"/>
          </a:p>
          <a:p>
            <a:pPr lvl="1"/>
            <a:r>
              <a:rPr lang="en-GB" dirty="0" err="1"/>
              <a:t>posúvať</a:t>
            </a:r>
            <a:r>
              <a:rPr lang="en-GB" dirty="0"/>
              <a:t> </a:t>
            </a:r>
            <a:r>
              <a:rPr lang="en-GB" dirty="0" err="1"/>
              <a:t>závažia</a:t>
            </a:r>
            <a:endParaRPr lang="en-GB" dirty="0"/>
          </a:p>
          <a:p>
            <a:r>
              <a:rPr lang="en-GB" dirty="0" err="1"/>
              <a:t>vnútorné</a:t>
            </a:r>
            <a:r>
              <a:rPr lang="en-GB" dirty="0"/>
              <a:t> </a:t>
            </a:r>
            <a:r>
              <a:rPr lang="en-GB" dirty="0" err="1"/>
              <a:t>nastavenia</a:t>
            </a:r>
            <a:r>
              <a:rPr lang="en-GB" dirty="0"/>
              <a:t>?</a:t>
            </a:r>
          </a:p>
          <a:p>
            <a:r>
              <a:rPr lang="en-GB" dirty="0" err="1"/>
              <a:t>rôzne</a:t>
            </a:r>
            <a:r>
              <a:rPr lang="en-GB" dirty="0"/>
              <a:t> </a:t>
            </a:r>
            <a:r>
              <a:rPr lang="en-GB" dirty="0" err="1"/>
              <a:t>amplitúdy</a:t>
            </a:r>
            <a:endParaRPr lang="en-GB" dirty="0"/>
          </a:p>
          <a:p>
            <a:pPr lvl="1"/>
            <a:r>
              <a:rPr lang="en-GB" dirty="0" err="1"/>
              <a:t>Až</a:t>
            </a:r>
            <a:r>
              <a:rPr lang="en-GB" dirty="0"/>
              <a:t> </a:t>
            </a:r>
            <a:r>
              <a:rPr lang="en-GB" dirty="0" err="1"/>
              <a:t>celé</a:t>
            </a:r>
            <a:r>
              <a:rPr lang="en-GB" dirty="0"/>
              <a:t> </a:t>
            </a:r>
            <a:r>
              <a:rPr lang="en-GB" dirty="0" err="1"/>
              <a:t>pretočenie</a:t>
            </a:r>
            <a:r>
              <a:rPr lang="en-GB" dirty="0"/>
              <a:t>? </a:t>
            </a:r>
            <a:r>
              <a:rPr lang="pt-BR" sz="1600" dirty="0">
                <a:hlinkClick r:id="rId2"/>
              </a:rPr>
              <a:t>http://www.physik3.gwdg.de/~ulli/pdf/UMP09.pdf</a:t>
            </a:r>
            <a:endParaRPr lang="pt-BR" sz="1600" dirty="0"/>
          </a:p>
          <a:p>
            <a:pPr lvl="1"/>
            <a:r>
              <a:rPr lang="en-GB" dirty="0" err="1"/>
              <a:t>Komplikovanejšie</a:t>
            </a:r>
            <a:r>
              <a:rPr lang="en-GB" dirty="0"/>
              <a:t> </a:t>
            </a:r>
            <a:r>
              <a:rPr lang="en-GB" dirty="0" err="1"/>
              <a:t>systémy</a:t>
            </a:r>
            <a:r>
              <a:rPr lang="en-GB" dirty="0"/>
              <a:t>	</a:t>
            </a:r>
            <a:r>
              <a:rPr lang="sk-SK" dirty="0">
                <a:hlinkClick r:id="rId3"/>
              </a:rPr>
              <a:t> </a:t>
            </a:r>
            <a:r>
              <a:rPr lang="sk-SK" sz="1600" dirty="0">
                <a:hlinkClick r:id="rId3"/>
              </a:rPr>
              <a:t>http://www.pnas.org/content/110/26/10563.full.pdf</a:t>
            </a:r>
            <a:endParaRPr lang="sk-SK" dirty="0"/>
          </a:p>
        </p:txBody>
      </p:sp>
      <p:sp>
        <p:nvSpPr>
          <p:cNvPr id="14" name="Rectangle: Rounded Corners 13"/>
          <p:cNvSpPr/>
          <p:nvPr/>
        </p:nvSpPr>
        <p:spPr>
          <a:xfrm>
            <a:off x="6101557" y="4398964"/>
            <a:ext cx="5324474" cy="2133599"/>
          </a:xfrm>
          <a:prstGeom prst="roundRect">
            <a:avLst/>
          </a:prstGeom>
          <a:solidFill>
            <a:srgbClr val="C000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5193066" y="5355553"/>
            <a:ext cx="15024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/>
              <a:t>Nad</a:t>
            </a:r>
            <a:r>
              <a:rPr lang="en-GB" sz="2000" dirty="0"/>
              <a:t> </a:t>
            </a:r>
            <a:r>
              <a:rPr lang="en-GB" sz="2000" dirty="0" err="1"/>
              <a:t>rámec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992076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Čo</a:t>
            </a:r>
            <a:r>
              <a:rPr lang="en-GB" dirty="0"/>
              <a:t> </a:t>
            </a:r>
            <a:r>
              <a:rPr lang="en-GB" dirty="0" err="1"/>
              <a:t>môže</a:t>
            </a:r>
            <a:r>
              <a:rPr lang="en-GB" dirty="0"/>
              <a:t> </a:t>
            </a:r>
            <a:r>
              <a:rPr lang="en-GB" dirty="0" err="1"/>
              <a:t>byť</a:t>
            </a:r>
            <a:r>
              <a:rPr lang="en-GB" dirty="0"/>
              <a:t> </a:t>
            </a:r>
            <a:r>
              <a:rPr lang="en-GB" dirty="0" err="1"/>
              <a:t>zaujímavé</a:t>
            </a:r>
            <a:r>
              <a:rPr lang="en-GB" dirty="0"/>
              <a:t>?</a:t>
            </a:r>
            <a:endParaRPr lang="sk-SK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1126332" y="1690688"/>
            <a:ext cx="9828212" cy="4729162"/>
          </a:xfrm>
        </p:spPr>
        <p:txBody>
          <a:bodyPr>
            <a:normAutofit lnSpcReduction="10000"/>
          </a:bodyPr>
          <a:lstStyle/>
          <a:p>
            <a:r>
              <a:rPr lang="sk-SK" dirty="0"/>
              <a:t>kedy sa vôbec zosynchronizujú?</a:t>
            </a:r>
          </a:p>
          <a:p>
            <a:pPr lvl="1"/>
            <a:r>
              <a:rPr lang="sk-SK" dirty="0"/>
              <a:t>nie, ak napr. priveľké rozdiely frekvencií, zlá podložka…</a:t>
            </a:r>
          </a:p>
          <a:p>
            <a:r>
              <a:rPr lang="sk-SK" dirty="0"/>
              <a:t>čas potrebný na zosynchronizovanie</a:t>
            </a:r>
          </a:p>
          <a:p>
            <a:pPr lvl="1"/>
            <a:r>
              <a:rPr lang="sk-SK" dirty="0"/>
              <a:t>od rozdielu frekvencií, počiatočných fáz, od počtu, podložky ….</a:t>
            </a:r>
          </a:p>
          <a:p>
            <a:r>
              <a:rPr lang="sk-SK" i="1" dirty="0" err="1"/>
              <a:t>antiphase</a:t>
            </a:r>
            <a:r>
              <a:rPr lang="sk-SK" i="1" dirty="0"/>
              <a:t> </a:t>
            </a:r>
            <a:r>
              <a:rPr lang="sk-SK" i="1" dirty="0" err="1"/>
              <a:t>synchronisation</a:t>
            </a:r>
            <a:r>
              <a:rPr lang="sk-SK" i="1" dirty="0"/>
              <a:t> – </a:t>
            </a:r>
            <a:r>
              <a:rPr lang="sk-SK" dirty="0"/>
              <a:t>kmitanie v </a:t>
            </a:r>
            <a:r>
              <a:rPr lang="sk-SK" dirty="0" err="1"/>
              <a:t>protifáze</a:t>
            </a:r>
            <a:endParaRPr lang="sk-SK" dirty="0"/>
          </a:p>
          <a:p>
            <a:pPr lvl="1"/>
            <a:r>
              <a:rPr lang="sk-SK" i="1" dirty="0"/>
              <a:t>pri akých podmienkach nastáva?</a:t>
            </a:r>
          </a:p>
          <a:p>
            <a:r>
              <a:rPr lang="en-GB" dirty="0"/>
              <a:t>s</a:t>
            </a:r>
            <a:r>
              <a:rPr lang="sk-SK" dirty="0" err="1"/>
              <a:t>imulácia</a:t>
            </a:r>
            <a:r>
              <a:rPr lang="sk-SK" dirty="0"/>
              <a:t> </a:t>
            </a:r>
            <a:r>
              <a:rPr lang="en-GB" dirty="0"/>
              <a:t>(</a:t>
            </a:r>
            <a:r>
              <a:rPr lang="sk-SK" i="1" dirty="0" err="1"/>
              <a:t>vs</a:t>
            </a:r>
            <a:r>
              <a:rPr lang="sk-SK" i="1" dirty="0"/>
              <a:t>. </a:t>
            </a:r>
            <a:r>
              <a:rPr lang="sk-SK" dirty="0"/>
              <a:t>realita</a:t>
            </a:r>
            <a:r>
              <a:rPr lang="en-GB" dirty="0"/>
              <a:t>)</a:t>
            </a:r>
            <a:endParaRPr lang="sk-SK" dirty="0"/>
          </a:p>
          <a:p>
            <a:pPr lvl="1"/>
            <a:r>
              <a:rPr lang="sk-SK" dirty="0" err="1"/>
              <a:t>fitovať</a:t>
            </a:r>
            <a:r>
              <a:rPr lang="sk-SK" dirty="0"/>
              <a:t> parameter z pohybových rovníc (θ</a:t>
            </a:r>
            <a:r>
              <a:rPr lang="sk-SK" baseline="-25000" dirty="0"/>
              <a:t>0</a:t>
            </a:r>
            <a:r>
              <a:rPr lang="sk-SK" dirty="0"/>
              <a:t>- vlastnosť metronómu, ϵ,...)</a:t>
            </a:r>
          </a:p>
          <a:p>
            <a:pPr lvl="1"/>
            <a:r>
              <a:rPr lang="sk-SK" dirty="0"/>
              <a:t>Skúsiť pre veľký počet metronómov – vždy sa synchronizujú všetky? “</a:t>
            </a:r>
            <a:r>
              <a:rPr lang="sk-SK" i="1" dirty="0" err="1"/>
              <a:t>chimera</a:t>
            </a:r>
            <a:r>
              <a:rPr lang="sk-SK" i="1" dirty="0"/>
              <a:t> </a:t>
            </a:r>
            <a:r>
              <a:rPr lang="sk-SK" i="1" dirty="0" err="1"/>
              <a:t>states</a:t>
            </a:r>
            <a:r>
              <a:rPr lang="sk-SK" dirty="0"/>
              <a:t>” </a:t>
            </a:r>
            <a:r>
              <a:rPr lang="sk-SK" sz="1600" dirty="0">
                <a:hlinkClick r:id="rId2"/>
              </a:rPr>
              <a:t>http://www.pnas.org/content/110/26/10563.full.pdf</a:t>
            </a:r>
            <a:r>
              <a:rPr lang="sk-SK" sz="1600" dirty="0"/>
              <a:t>, </a:t>
            </a:r>
            <a:r>
              <a:rPr lang="sk-SK" i="1" dirty="0" err="1"/>
              <a:t>Kuramoto</a:t>
            </a:r>
            <a:r>
              <a:rPr lang="sk-SK" dirty="0"/>
              <a:t> model</a:t>
            </a:r>
          </a:p>
          <a:p>
            <a:r>
              <a:rPr lang="sk-SK" dirty="0"/>
              <a:t>Pretáčanie metronómov – chaotické správanie</a:t>
            </a:r>
          </a:p>
          <a:p>
            <a:endParaRPr lang="sk-SK" dirty="0"/>
          </a:p>
          <a:p>
            <a:pPr lvl="1"/>
            <a:endParaRPr lang="sk-SK" dirty="0"/>
          </a:p>
          <a:p>
            <a:endParaRPr lang="sk-SK" dirty="0"/>
          </a:p>
        </p:txBody>
      </p:sp>
      <p:sp>
        <p:nvSpPr>
          <p:cNvPr id="14" name="Rectangle: Rounded Corners 13"/>
          <p:cNvSpPr/>
          <p:nvPr/>
        </p:nvSpPr>
        <p:spPr>
          <a:xfrm>
            <a:off x="1126332" y="4896736"/>
            <a:ext cx="10220325" cy="1552837"/>
          </a:xfrm>
          <a:prstGeom prst="roundRect">
            <a:avLst/>
          </a:prstGeom>
          <a:solidFill>
            <a:srgbClr val="C000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TextBox 5"/>
          <p:cNvSpPr txBox="1"/>
          <p:nvPr/>
        </p:nvSpPr>
        <p:spPr>
          <a:xfrm rot="16200000">
            <a:off x="57642" y="5447913"/>
            <a:ext cx="15024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/>
              <a:t>Nad</a:t>
            </a:r>
            <a:r>
              <a:rPr lang="en-GB" sz="2000" b="1" dirty="0"/>
              <a:t> </a:t>
            </a:r>
            <a:r>
              <a:rPr lang="en-GB" sz="2000" b="1" dirty="0" err="1"/>
              <a:t>rámec</a:t>
            </a:r>
            <a:endParaRPr lang="sk-SK" sz="2000" b="1" dirty="0"/>
          </a:p>
        </p:txBody>
      </p:sp>
      <p:sp>
        <p:nvSpPr>
          <p:cNvPr id="15" name="Rectangle: Rounded Corners 14"/>
          <p:cNvSpPr/>
          <p:nvPr/>
        </p:nvSpPr>
        <p:spPr>
          <a:xfrm>
            <a:off x="1009649" y="1504687"/>
            <a:ext cx="10220325" cy="1895738"/>
          </a:xfrm>
          <a:prstGeom prst="roundRect">
            <a:avLst/>
          </a:prstGeom>
          <a:solidFill>
            <a:schemeClr val="accent6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62256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Tipy</a:t>
            </a:r>
            <a:r>
              <a:rPr lang="en-GB" dirty="0"/>
              <a:t> k </a:t>
            </a:r>
            <a:r>
              <a:rPr lang="en-GB" dirty="0" err="1"/>
              <a:t>meraniu</a:t>
            </a:r>
            <a:endParaRPr lang="sk-SK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merať frekvencie metronómov viacerými mikrofónmi (presnejšie ako jedným)</a:t>
            </a:r>
          </a:p>
          <a:p>
            <a:r>
              <a:rPr lang="sk-SK" dirty="0"/>
              <a:t>kamera – analýza pohybu podložky</a:t>
            </a:r>
          </a:p>
          <a:p>
            <a:r>
              <a:rPr lang="sk-SK" dirty="0"/>
              <a:t>zistiť ako funguje metronóm vo</a:t>
            </a:r>
            <a:r>
              <a:rPr lang="en-GB" dirty="0"/>
              <a:t> </a:t>
            </a:r>
            <a:r>
              <a:rPr lang="sk-SK" dirty="0"/>
              <a:t>vnútri (kompenzovanie strát – člen v rovni</a:t>
            </a:r>
            <a:r>
              <a:rPr lang="en-GB" dirty="0"/>
              <a:t>c</a:t>
            </a:r>
            <a:r>
              <a:rPr lang="sk-SK" dirty="0" err="1"/>
              <a:t>iach</a:t>
            </a:r>
            <a:r>
              <a:rPr lang="sk-SK" dirty="0"/>
              <a:t>) – dajú sa meniť nastavenia?</a:t>
            </a:r>
          </a:p>
          <a:p>
            <a:r>
              <a:rPr lang="sk-SK" dirty="0"/>
              <a:t>Optimalizovať metronóm (tlmiace nožičky, príliš ťažký…)</a:t>
            </a:r>
          </a:p>
          <a:p>
            <a:endParaRPr lang="sk-SK" dirty="0"/>
          </a:p>
        </p:txBody>
      </p:sp>
      <p:sp>
        <p:nvSpPr>
          <p:cNvPr id="9" name="Title 6"/>
          <p:cNvSpPr txBox="1">
            <a:spLocks/>
          </p:cNvSpPr>
          <p:nvPr/>
        </p:nvSpPr>
        <p:spPr>
          <a:xfrm>
            <a:off x="828675" y="50800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err="1">
                <a:solidFill>
                  <a:schemeClr val="accent6"/>
                </a:solidFill>
              </a:rPr>
              <a:t>Veľa</a:t>
            </a:r>
            <a:r>
              <a:rPr lang="en-GB" dirty="0">
                <a:solidFill>
                  <a:schemeClr val="accent6"/>
                </a:solidFill>
              </a:rPr>
              <a:t> </a:t>
            </a:r>
            <a:r>
              <a:rPr lang="en-GB" dirty="0" err="1">
                <a:solidFill>
                  <a:schemeClr val="accent6"/>
                </a:solidFill>
              </a:rPr>
              <a:t>šťastia</a:t>
            </a:r>
            <a:r>
              <a:rPr lang="en-GB" dirty="0">
                <a:solidFill>
                  <a:schemeClr val="accent6"/>
                </a:solidFill>
              </a:rPr>
              <a:t>! </a:t>
            </a:r>
            <a:r>
              <a:rPr lang="en-GB" dirty="0">
                <a:solidFill>
                  <a:schemeClr val="accent6"/>
                </a:solidFill>
                <a:sym typeface="Wingdings" panose="05000000000000000000" pitchFamily="2" charset="2"/>
              </a:rPr>
              <a:t></a:t>
            </a:r>
            <a:endParaRPr lang="sk-SK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006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Reference </a:t>
            </a:r>
            <a:r>
              <a:rPr lang="sk-SK" dirty="0" err="1" smtClean="0"/>
              <a:t>kit</a:t>
            </a:r>
            <a:r>
              <a:rPr lang="sk-SK" dirty="0" smtClean="0"/>
              <a:t> </a:t>
            </a:r>
            <a:r>
              <a:rPr lang="sk-SK" smtClean="0"/>
              <a:t>Ilyu</a:t>
            </a:r>
            <a:r>
              <a:rPr lang="sk-SK" dirty="0" smtClean="0"/>
              <a:t> </a:t>
            </a:r>
            <a:r>
              <a:rPr lang="sk-SK" dirty="0" smtClean="0"/>
              <a:t>Martchenka </a:t>
            </a:r>
            <a:r>
              <a:rPr lang="sk-SK" sz="2200" dirty="0">
                <a:hlinkClick r:id="rId2"/>
              </a:rPr>
              <a:t>http://kit.ilyam.org/Draft_2017_IYPT_Reference_kit.pdf</a:t>
            </a:r>
            <a:endParaRPr lang="sk-SK" sz="2200" dirty="0" smtClean="0"/>
          </a:p>
          <a:p>
            <a:endParaRPr lang="sk-SK" dirty="0"/>
          </a:p>
          <a:p>
            <a:pPr marL="0" indent="0">
              <a:buNone/>
            </a:pPr>
            <a:r>
              <a:rPr lang="sk-SK" dirty="0" smtClean="0"/>
              <a:t>Články (z kit-u)</a:t>
            </a:r>
          </a:p>
          <a:p>
            <a:r>
              <a:rPr lang="en-GB" dirty="0"/>
              <a:t>J. </a:t>
            </a:r>
            <a:r>
              <a:rPr lang="en-GB" dirty="0" err="1"/>
              <a:t>Pantaleone</a:t>
            </a:r>
            <a:r>
              <a:rPr lang="en-GB" dirty="0"/>
              <a:t>. Synchronization of metronomes. Am. J. Phys. 70, 10, 992-1000 (2002)</a:t>
            </a:r>
            <a:endParaRPr lang="sk-SK" dirty="0"/>
          </a:p>
          <a:p>
            <a:r>
              <a:rPr lang="en-GB" dirty="0"/>
              <a:t>H. </a:t>
            </a:r>
            <a:r>
              <a:rPr lang="en-GB" dirty="0" err="1"/>
              <a:t>Ulrichs</a:t>
            </a:r>
            <a:r>
              <a:rPr lang="en-GB" dirty="0"/>
              <a:t>, A. Mann, and U. </a:t>
            </a:r>
            <a:r>
              <a:rPr lang="en-GB" dirty="0" err="1"/>
              <a:t>Parlitz</a:t>
            </a:r>
            <a:r>
              <a:rPr lang="en-GB" dirty="0"/>
              <a:t>. Synchronization and chaotic dynamics of </a:t>
            </a:r>
            <a:r>
              <a:rPr lang="en-GB" dirty="0" smtClean="0"/>
              <a:t>coupled</a:t>
            </a:r>
            <a:r>
              <a:rPr lang="sk-SK" dirty="0" smtClean="0"/>
              <a:t> </a:t>
            </a:r>
            <a:r>
              <a:rPr lang="pt-BR" dirty="0" smtClean="0"/>
              <a:t>mechanical </a:t>
            </a:r>
            <a:r>
              <a:rPr lang="pt-BR" dirty="0"/>
              <a:t>metronomes. Chaos 19, 043120 (2009</a:t>
            </a:r>
            <a:r>
              <a:rPr lang="pt-BR" dirty="0" smtClean="0"/>
              <a:t>)</a:t>
            </a:r>
            <a:endParaRPr lang="sk-SK" dirty="0" smtClean="0"/>
          </a:p>
          <a:p>
            <a:r>
              <a:rPr lang="en-GB" dirty="0"/>
              <a:t>E. A. Martens, S. </a:t>
            </a:r>
            <a:r>
              <a:rPr lang="en-GB" dirty="0" err="1"/>
              <a:t>Thutupalli</a:t>
            </a:r>
            <a:r>
              <a:rPr lang="en-GB" dirty="0"/>
              <a:t>, A. </a:t>
            </a:r>
            <a:r>
              <a:rPr lang="en-GB" dirty="0" err="1"/>
              <a:t>Fourriere</a:t>
            </a:r>
            <a:r>
              <a:rPr lang="en-GB" dirty="0"/>
              <a:t>, and O. </a:t>
            </a:r>
            <a:r>
              <a:rPr lang="en-GB" dirty="0" err="1"/>
              <a:t>Hallatschek</a:t>
            </a:r>
            <a:r>
              <a:rPr lang="en-GB" dirty="0"/>
              <a:t>. Chimera states in </a:t>
            </a:r>
            <a:r>
              <a:rPr lang="en-GB" dirty="0" smtClean="0"/>
              <a:t>mechanical</a:t>
            </a:r>
            <a:r>
              <a:rPr lang="sk-SK" dirty="0" smtClean="0"/>
              <a:t> </a:t>
            </a:r>
            <a:r>
              <a:rPr lang="en-GB" dirty="0" smtClean="0"/>
              <a:t>oscillator </a:t>
            </a:r>
            <a:r>
              <a:rPr lang="en-GB" dirty="0"/>
              <a:t>networks. PNAS 110, 26, 10563-10567 (2013),</a:t>
            </a:r>
            <a:endParaRPr lang="en-GB" sz="18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91699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552</Words>
  <Application>Microsoft Office PowerPoint</Application>
  <PresentationFormat>Widescreen</PresentationFormat>
  <Paragraphs>127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Wingdings</vt:lpstr>
      <vt:lpstr>Office Theme</vt:lpstr>
      <vt:lpstr>16.   Synchronizácia metronómov</vt:lpstr>
      <vt:lpstr>PowerPoint Presentation</vt:lpstr>
      <vt:lpstr>Pohybové rovnice</vt:lpstr>
      <vt:lpstr>Pohybové rovnice (2 metronómy)</vt:lpstr>
      <vt:lpstr>Rezonancia vs. Synchronizácia </vt:lpstr>
      <vt:lpstr>Parametre, ktoré stoja za preskúmanie</vt:lpstr>
      <vt:lpstr>Čo môže byť zaujímavé?</vt:lpstr>
      <vt:lpstr>Tipy k meraniu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   Synchronizácia metronómov</dc:title>
  <dc:creator>Maty;Natalia</dc:creator>
  <cp:lastModifiedBy>Windows User</cp:lastModifiedBy>
  <cp:revision>72</cp:revision>
  <dcterms:created xsi:type="dcterms:W3CDTF">2016-10-31T09:30:33Z</dcterms:created>
  <dcterms:modified xsi:type="dcterms:W3CDTF">2016-11-06T12:39:42Z</dcterms:modified>
</cp:coreProperties>
</file>